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89" r:id="rId6"/>
    <p:sldId id="294" r:id="rId7"/>
    <p:sldId id="295" r:id="rId8"/>
    <p:sldId id="296" r:id="rId9"/>
    <p:sldId id="297" r:id="rId10"/>
    <p:sldId id="284" r:id="rId11"/>
    <p:sldId id="298" r:id="rId12"/>
    <p:sldId id="299" r:id="rId13"/>
    <p:sldId id="339" r:id="rId14"/>
    <p:sldId id="300" r:id="rId15"/>
    <p:sldId id="288" r:id="rId16"/>
    <p:sldId id="301" r:id="rId17"/>
    <p:sldId id="302" r:id="rId18"/>
    <p:sldId id="303" r:id="rId19"/>
    <p:sldId id="261" r:id="rId20"/>
    <p:sldId id="304" r:id="rId21"/>
    <p:sldId id="306" r:id="rId22"/>
    <p:sldId id="307" r:id="rId23"/>
    <p:sldId id="308" r:id="rId24"/>
    <p:sldId id="305" r:id="rId25"/>
    <p:sldId id="309" r:id="rId26"/>
    <p:sldId id="310" r:id="rId27"/>
    <p:sldId id="312" r:id="rId28"/>
    <p:sldId id="318" r:id="rId29"/>
    <p:sldId id="320" r:id="rId30"/>
    <p:sldId id="321" r:id="rId31"/>
    <p:sldId id="324" r:id="rId32"/>
    <p:sldId id="325" r:id="rId33"/>
    <p:sldId id="326" r:id="rId34"/>
    <p:sldId id="327" r:id="rId35"/>
    <p:sldId id="328" r:id="rId36"/>
    <p:sldId id="329" r:id="rId37"/>
    <p:sldId id="330" r:id="rId38"/>
    <p:sldId id="331" r:id="rId39"/>
    <p:sldId id="332" r:id="rId40"/>
    <p:sldId id="334" r:id="rId41"/>
    <p:sldId id="333" r:id="rId42"/>
    <p:sldId id="280" r:id="rId43"/>
    <p:sldId id="336" r:id="rId44"/>
    <p:sldId id="337" r:id="rId45"/>
    <p:sldId id="338" r:id="rId46"/>
    <p:sldId id="335" r:id="rId4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AGIO INCARDONA" initials="BI" lastIdx="2" clrIdx="0">
    <p:extLst>
      <p:ext uri="{19B8F6BF-5375-455C-9EA6-DF929625EA0E}">
        <p15:presenceInfo xmlns:p15="http://schemas.microsoft.com/office/powerpoint/2012/main" userId="S::uni390011@studium.unict.it::3df9c235-da55-4a3f-8779-5e4728fae0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F00"/>
    <a:srgbClr val="FFD22D"/>
    <a:srgbClr val="FFF0B9"/>
    <a:srgbClr val="FFE1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596645-A746-4FCF-AA6D-AFE33EE04EB1}" v="148" dt="2020-07-12T16:26:31.133"/>
    <p1510:client id="{BF8A89D4-F4DE-44E1-9507-0E66027D4075}" v="5" dt="2021-07-04T14:37:11.703"/>
    <p1510:client id="{DA276826-077A-4378-B6E3-4328DF81CF84}" v="663" dt="2021-07-02T08:38:35.7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autoAdjust="0"/>
    <p:restoredTop sz="94660"/>
  </p:normalViewPr>
  <p:slideViewPr>
    <p:cSldViewPr snapToGrid="0">
      <p:cViewPr varScale="1">
        <p:scale>
          <a:sx n="88" d="100"/>
          <a:sy n="88" d="100"/>
        </p:scale>
        <p:origin x="3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AGIO INCARDONA" userId="S::uni390011@studium.unict.it::3df9c235-da55-4a3f-8779-5e4728fae0e6" providerId="AD" clId="Web-{DA276826-077A-4378-B6E3-4328DF81CF84}"/>
    <pc:docChg chg="modSld">
      <pc:chgData name="BIAGIO INCARDONA" userId="S::uni390011@studium.unict.it::3df9c235-da55-4a3f-8779-5e4728fae0e6" providerId="AD" clId="Web-{DA276826-077A-4378-B6E3-4328DF81CF84}" dt="2021-07-02T08:38:31.301" v="324" actId="20577"/>
      <pc:docMkLst>
        <pc:docMk/>
      </pc:docMkLst>
      <pc:sldChg chg="modSp addCm modCm">
        <pc:chgData name="BIAGIO INCARDONA" userId="S::uni390011@studium.unict.it::3df9c235-da55-4a3f-8779-5e4728fae0e6" providerId="AD" clId="Web-{DA276826-077A-4378-B6E3-4328DF81CF84}" dt="2021-07-02T08:37:16.093" v="288" actId="20577"/>
        <pc:sldMkLst>
          <pc:docMk/>
          <pc:sldMk cId="1724756162" sldId="284"/>
        </pc:sldMkLst>
        <pc:spChg chg="mod">
          <ac:chgData name="BIAGIO INCARDONA" userId="S::uni390011@studium.unict.it::3df9c235-da55-4a3f-8779-5e4728fae0e6" providerId="AD" clId="Web-{DA276826-077A-4378-B6E3-4328DF81CF84}" dt="2021-07-02T08:37:16.093" v="288" actId="20577"/>
          <ac:spMkLst>
            <pc:docMk/>
            <pc:sldMk cId="1724756162" sldId="284"/>
            <ac:spMk id="4" creationId="{5B2BD227-5B2B-4F2B-9916-E28DF560F0DD}"/>
          </ac:spMkLst>
        </pc:spChg>
      </pc:sldChg>
      <pc:sldChg chg="modSp">
        <pc:chgData name="BIAGIO INCARDONA" userId="S::uni390011@studium.unict.it::3df9c235-da55-4a3f-8779-5e4728fae0e6" providerId="AD" clId="Web-{DA276826-077A-4378-B6E3-4328DF81CF84}" dt="2021-07-02T08:38:31.301" v="324" actId="20577"/>
        <pc:sldMkLst>
          <pc:docMk/>
          <pc:sldMk cId="1489951789" sldId="298"/>
        </pc:sldMkLst>
        <pc:spChg chg="mod">
          <ac:chgData name="BIAGIO INCARDONA" userId="S::uni390011@studium.unict.it::3df9c235-da55-4a3f-8779-5e4728fae0e6" providerId="AD" clId="Web-{DA276826-077A-4378-B6E3-4328DF81CF84}" dt="2021-07-02T08:38:31.301" v="324" actId="20577"/>
          <ac:spMkLst>
            <pc:docMk/>
            <pc:sldMk cId="1489951789" sldId="298"/>
            <ac:spMk id="4" creationId="{5B2BD227-5B2B-4F2B-9916-E28DF560F0DD}"/>
          </ac:spMkLst>
        </pc:spChg>
      </pc:sldChg>
    </pc:docChg>
  </pc:docChgLst>
  <pc:docChgLst>
    <pc:chgData name="Martina Allegra" userId="97f8f31c2f339289" providerId="LiveId" clId="{49596645-A746-4FCF-AA6D-AFE33EE04EB1}"/>
    <pc:docChg chg="undo custSel mod addSld delSld modSld sldOrd">
      <pc:chgData name="Martina Allegra" userId="97f8f31c2f339289" providerId="LiveId" clId="{49596645-A746-4FCF-AA6D-AFE33EE04EB1}" dt="2020-07-12T16:29:30.504" v="1335" actId="20577"/>
      <pc:docMkLst>
        <pc:docMk/>
      </pc:docMkLst>
      <pc:sldChg chg="add del">
        <pc:chgData name="Martina Allegra" userId="97f8f31c2f339289" providerId="LiveId" clId="{49596645-A746-4FCF-AA6D-AFE33EE04EB1}" dt="2020-07-12T16:19:01.419" v="1282"/>
        <pc:sldMkLst>
          <pc:docMk/>
          <pc:sldMk cId="1007385614" sldId="256"/>
        </pc:sldMkLst>
      </pc:sldChg>
      <pc:sldChg chg="del">
        <pc:chgData name="Martina Allegra" userId="97f8f31c2f339289" providerId="LiveId" clId="{49596645-A746-4FCF-AA6D-AFE33EE04EB1}" dt="2020-07-12T14:24:35.380" v="30" actId="2696"/>
        <pc:sldMkLst>
          <pc:docMk/>
          <pc:sldMk cId="2002453094" sldId="256"/>
        </pc:sldMkLst>
      </pc:sldChg>
      <pc:sldChg chg="modSp">
        <pc:chgData name="Martina Allegra" userId="97f8f31c2f339289" providerId="LiveId" clId="{49596645-A746-4FCF-AA6D-AFE33EE04EB1}" dt="2020-07-12T14:44:38.126" v="180" actId="113"/>
        <pc:sldMkLst>
          <pc:docMk/>
          <pc:sldMk cId="2812410212" sldId="257"/>
        </pc:sldMkLst>
        <pc:spChg chg="mod">
          <ac:chgData name="Martina Allegra" userId="97f8f31c2f339289" providerId="LiveId" clId="{49596645-A746-4FCF-AA6D-AFE33EE04EB1}" dt="2020-07-12T14:44:38.126" v="180" actId="113"/>
          <ac:spMkLst>
            <pc:docMk/>
            <pc:sldMk cId="2812410212" sldId="257"/>
            <ac:spMk id="6" creationId="{917CA7A6-B0FA-4016-A047-0CFA37BFDE4C}"/>
          </ac:spMkLst>
        </pc:spChg>
      </pc:sldChg>
      <pc:sldChg chg="modSp">
        <pc:chgData name="Martina Allegra" userId="97f8f31c2f339289" providerId="LiveId" clId="{49596645-A746-4FCF-AA6D-AFE33EE04EB1}" dt="2020-07-12T14:46:49.675" v="197" actId="122"/>
        <pc:sldMkLst>
          <pc:docMk/>
          <pc:sldMk cId="2009039726" sldId="258"/>
        </pc:sldMkLst>
        <pc:spChg chg="mod">
          <ac:chgData name="Martina Allegra" userId="97f8f31c2f339289" providerId="LiveId" clId="{49596645-A746-4FCF-AA6D-AFE33EE04EB1}" dt="2020-07-12T14:46:49.675" v="197" actId="122"/>
          <ac:spMkLst>
            <pc:docMk/>
            <pc:sldMk cId="2009039726" sldId="258"/>
            <ac:spMk id="6" creationId="{917CA7A6-B0FA-4016-A047-0CFA37BFDE4C}"/>
          </ac:spMkLst>
        </pc:spChg>
      </pc:sldChg>
      <pc:sldChg chg="modSp">
        <pc:chgData name="Martina Allegra" userId="97f8f31c2f339289" providerId="LiveId" clId="{49596645-A746-4FCF-AA6D-AFE33EE04EB1}" dt="2020-07-12T15:02:42.789" v="328" actId="208"/>
        <pc:sldMkLst>
          <pc:docMk/>
          <pc:sldMk cId="2031487019" sldId="260"/>
        </pc:sldMkLst>
        <pc:picChg chg="mod">
          <ac:chgData name="Martina Allegra" userId="97f8f31c2f339289" providerId="LiveId" clId="{49596645-A746-4FCF-AA6D-AFE33EE04EB1}" dt="2020-07-12T15:02:42.789" v="328" actId="208"/>
          <ac:picMkLst>
            <pc:docMk/>
            <pc:sldMk cId="2031487019" sldId="260"/>
            <ac:picMk id="4" creationId="{00EAD96F-7CA0-49B3-8D85-BE1CEB02FF97}"/>
          </ac:picMkLst>
        </pc:picChg>
      </pc:sldChg>
      <pc:sldChg chg="ord">
        <pc:chgData name="Martina Allegra" userId="97f8f31c2f339289" providerId="LiveId" clId="{49596645-A746-4FCF-AA6D-AFE33EE04EB1}" dt="2020-07-12T14:52:37.542" v="243"/>
        <pc:sldMkLst>
          <pc:docMk/>
          <pc:sldMk cId="2094235425" sldId="261"/>
        </pc:sldMkLst>
      </pc:sldChg>
      <pc:sldChg chg="modSp">
        <pc:chgData name="Martina Allegra" userId="97f8f31c2f339289" providerId="LiveId" clId="{49596645-A746-4FCF-AA6D-AFE33EE04EB1}" dt="2020-07-12T14:25:38.474" v="31" actId="20577"/>
        <pc:sldMkLst>
          <pc:docMk/>
          <pc:sldMk cId="2747521724" sldId="262"/>
        </pc:sldMkLst>
        <pc:spChg chg="mod">
          <ac:chgData name="Martina Allegra" userId="97f8f31c2f339289" providerId="LiveId" clId="{49596645-A746-4FCF-AA6D-AFE33EE04EB1}" dt="2020-07-12T14:25:38.474" v="31" actId="20577"/>
          <ac:spMkLst>
            <pc:docMk/>
            <pc:sldMk cId="2747521724" sldId="262"/>
            <ac:spMk id="6" creationId="{376B18F5-88CC-413D-A98F-AA51AAA914D9}"/>
          </ac:spMkLst>
        </pc:spChg>
      </pc:sldChg>
      <pc:sldChg chg="modSp">
        <pc:chgData name="Martina Allegra" userId="97f8f31c2f339289" providerId="LiveId" clId="{49596645-A746-4FCF-AA6D-AFE33EE04EB1}" dt="2020-07-12T14:26:57.561" v="51" actId="1076"/>
        <pc:sldMkLst>
          <pc:docMk/>
          <pc:sldMk cId="2759724339" sldId="267"/>
        </pc:sldMkLst>
        <pc:spChg chg="mod">
          <ac:chgData name="Martina Allegra" userId="97f8f31c2f339289" providerId="LiveId" clId="{49596645-A746-4FCF-AA6D-AFE33EE04EB1}" dt="2020-07-12T14:26:57.561" v="51" actId="1076"/>
          <ac:spMkLst>
            <pc:docMk/>
            <pc:sldMk cId="2759724339" sldId="267"/>
            <ac:spMk id="6" creationId="{376B18F5-88CC-413D-A98F-AA51AAA914D9}"/>
          </ac:spMkLst>
        </pc:spChg>
      </pc:sldChg>
      <pc:sldChg chg="modSp">
        <pc:chgData name="Martina Allegra" userId="97f8f31c2f339289" providerId="LiveId" clId="{49596645-A746-4FCF-AA6D-AFE33EE04EB1}" dt="2020-07-12T14:28:34.864" v="52" actId="114"/>
        <pc:sldMkLst>
          <pc:docMk/>
          <pc:sldMk cId="2240052073" sldId="268"/>
        </pc:sldMkLst>
        <pc:spChg chg="mod">
          <ac:chgData name="Martina Allegra" userId="97f8f31c2f339289" providerId="LiveId" clId="{49596645-A746-4FCF-AA6D-AFE33EE04EB1}" dt="2020-07-12T14:28:34.864" v="52" actId="114"/>
          <ac:spMkLst>
            <pc:docMk/>
            <pc:sldMk cId="2240052073" sldId="268"/>
            <ac:spMk id="6" creationId="{917CA7A6-B0FA-4016-A047-0CFA37BFDE4C}"/>
          </ac:spMkLst>
        </pc:spChg>
      </pc:sldChg>
      <pc:sldChg chg="modSp">
        <pc:chgData name="Martina Allegra" userId="97f8f31c2f339289" providerId="LiveId" clId="{49596645-A746-4FCF-AA6D-AFE33EE04EB1}" dt="2020-07-12T14:28:46.515" v="53" actId="114"/>
        <pc:sldMkLst>
          <pc:docMk/>
          <pc:sldMk cId="3270690772" sldId="269"/>
        </pc:sldMkLst>
        <pc:spChg chg="mod">
          <ac:chgData name="Martina Allegra" userId="97f8f31c2f339289" providerId="LiveId" clId="{49596645-A746-4FCF-AA6D-AFE33EE04EB1}" dt="2020-07-12T14:28:46.515" v="53" actId="114"/>
          <ac:spMkLst>
            <pc:docMk/>
            <pc:sldMk cId="3270690772" sldId="269"/>
            <ac:spMk id="6" creationId="{917CA7A6-B0FA-4016-A047-0CFA37BFDE4C}"/>
          </ac:spMkLst>
        </pc:spChg>
      </pc:sldChg>
      <pc:sldChg chg="modSp">
        <pc:chgData name="Martina Allegra" userId="97f8f31c2f339289" providerId="LiveId" clId="{49596645-A746-4FCF-AA6D-AFE33EE04EB1}" dt="2020-07-12T14:32:29.253" v="124" actId="20577"/>
        <pc:sldMkLst>
          <pc:docMk/>
          <pc:sldMk cId="519033248" sldId="270"/>
        </pc:sldMkLst>
        <pc:spChg chg="mod">
          <ac:chgData name="Martina Allegra" userId="97f8f31c2f339289" providerId="LiveId" clId="{49596645-A746-4FCF-AA6D-AFE33EE04EB1}" dt="2020-07-12T14:32:29.253" v="124" actId="20577"/>
          <ac:spMkLst>
            <pc:docMk/>
            <pc:sldMk cId="519033248" sldId="270"/>
            <ac:spMk id="6" creationId="{917CA7A6-B0FA-4016-A047-0CFA37BFDE4C}"/>
          </ac:spMkLst>
        </pc:spChg>
        <pc:picChg chg="mod">
          <ac:chgData name="Martina Allegra" userId="97f8f31c2f339289" providerId="LiveId" clId="{49596645-A746-4FCF-AA6D-AFE33EE04EB1}" dt="2020-07-12T14:29:59.444" v="54" actId="14100"/>
          <ac:picMkLst>
            <pc:docMk/>
            <pc:sldMk cId="519033248" sldId="270"/>
            <ac:picMk id="5" creationId="{634A9B4F-DE2C-4A00-9BDB-FB5DC13F395C}"/>
          </ac:picMkLst>
        </pc:picChg>
      </pc:sldChg>
      <pc:sldChg chg="addSp delSp modSp add del mod setBg">
        <pc:chgData name="Martina Allegra" userId="97f8f31c2f339289" providerId="LiveId" clId="{49596645-A746-4FCF-AA6D-AFE33EE04EB1}" dt="2020-07-12T14:41:02.138" v="152" actId="2696"/>
        <pc:sldMkLst>
          <pc:docMk/>
          <pc:sldMk cId="2326619785" sldId="271"/>
        </pc:sldMkLst>
        <pc:spChg chg="mod">
          <ac:chgData name="Martina Allegra" userId="97f8f31c2f339289" providerId="LiveId" clId="{49596645-A746-4FCF-AA6D-AFE33EE04EB1}" dt="2020-07-12T14:24:25.579" v="29" actId="403"/>
          <ac:spMkLst>
            <pc:docMk/>
            <pc:sldMk cId="2326619785" sldId="271"/>
            <ac:spMk id="2" creationId="{874D8C6D-7520-4A6D-B3DF-4CA0F1F5F4E8}"/>
          </ac:spMkLst>
        </pc:spChg>
        <pc:spChg chg="del">
          <ac:chgData name="Martina Allegra" userId="97f8f31c2f339289" providerId="LiveId" clId="{49596645-A746-4FCF-AA6D-AFE33EE04EB1}" dt="2020-07-12T14:22:21.980" v="3" actId="478"/>
          <ac:spMkLst>
            <pc:docMk/>
            <pc:sldMk cId="2326619785" sldId="271"/>
            <ac:spMk id="3" creationId="{BAD111EB-E5DE-4DF5-9089-904988EBD51E}"/>
          </ac:spMkLst>
        </pc:spChg>
        <pc:spChg chg="add">
          <ac:chgData name="Martina Allegra" userId="97f8f31c2f339289" providerId="LiveId" clId="{49596645-A746-4FCF-AA6D-AFE33EE04EB1}" dt="2020-07-12T14:22:54.638" v="6" actId="26606"/>
          <ac:spMkLst>
            <pc:docMk/>
            <pc:sldMk cId="2326619785" sldId="271"/>
            <ac:spMk id="7" creationId="{A7895A40-19A4-42D6-9D30-DBC1E8002635}"/>
          </ac:spMkLst>
        </pc:spChg>
        <pc:spChg chg="add">
          <ac:chgData name="Martina Allegra" userId="97f8f31c2f339289" providerId="LiveId" clId="{49596645-A746-4FCF-AA6D-AFE33EE04EB1}" dt="2020-07-12T14:22:54.638" v="6" actId="26606"/>
          <ac:spMkLst>
            <pc:docMk/>
            <pc:sldMk cId="2326619785" sldId="271"/>
            <ac:spMk id="9" creationId="{02F429C4-ABC9-46FC-818A-B5429CDE4A96}"/>
          </ac:spMkLst>
        </pc:spChg>
        <pc:spChg chg="add">
          <ac:chgData name="Martina Allegra" userId="97f8f31c2f339289" providerId="LiveId" clId="{49596645-A746-4FCF-AA6D-AFE33EE04EB1}" dt="2020-07-12T14:22:54.638" v="6" actId="26606"/>
          <ac:spMkLst>
            <pc:docMk/>
            <pc:sldMk cId="2326619785" sldId="271"/>
            <ac:spMk id="11" creationId="{2CEF98E4-3709-4952-8F42-2305CCE34FA3}"/>
          </ac:spMkLst>
        </pc:spChg>
        <pc:spChg chg="add">
          <ac:chgData name="Martina Allegra" userId="97f8f31c2f339289" providerId="LiveId" clId="{49596645-A746-4FCF-AA6D-AFE33EE04EB1}" dt="2020-07-12T14:22:54.638" v="6" actId="26606"/>
          <ac:spMkLst>
            <pc:docMk/>
            <pc:sldMk cId="2326619785" sldId="271"/>
            <ac:spMk id="13" creationId="{F10BCCF5-D685-47FF-B675-647EAEB72C8E}"/>
          </ac:spMkLst>
        </pc:spChg>
        <pc:spChg chg="add">
          <ac:chgData name="Martina Allegra" userId="97f8f31c2f339289" providerId="LiveId" clId="{49596645-A746-4FCF-AA6D-AFE33EE04EB1}" dt="2020-07-12T14:22:54.638" v="6" actId="26606"/>
          <ac:spMkLst>
            <pc:docMk/>
            <pc:sldMk cId="2326619785" sldId="271"/>
            <ac:spMk id="15" creationId="{B0EE8A42-107A-4D4C-8D56-BBAE95C7FC0D}"/>
          </ac:spMkLst>
        </pc:spChg>
      </pc:sldChg>
      <pc:sldChg chg="addSp modSp add">
        <pc:chgData name="Martina Allegra" userId="97f8f31c2f339289" providerId="LiveId" clId="{49596645-A746-4FCF-AA6D-AFE33EE04EB1}" dt="2020-07-12T15:16:32.117" v="465" actId="20577"/>
        <pc:sldMkLst>
          <pc:docMk/>
          <pc:sldMk cId="880894141" sldId="272"/>
        </pc:sldMkLst>
        <pc:spChg chg="add mod">
          <ac:chgData name="Martina Allegra" userId="97f8f31c2f339289" providerId="LiveId" clId="{49596645-A746-4FCF-AA6D-AFE33EE04EB1}" dt="2020-07-12T15:00:39.230" v="326" actId="164"/>
          <ac:spMkLst>
            <pc:docMk/>
            <pc:sldMk cId="880894141" sldId="272"/>
            <ac:spMk id="2" creationId="{422C11A4-79BB-4F71-92CD-11F3C9E59281}"/>
          </ac:spMkLst>
        </pc:spChg>
        <pc:spChg chg="add mod">
          <ac:chgData name="Martina Allegra" userId="97f8f31c2f339289" providerId="LiveId" clId="{49596645-A746-4FCF-AA6D-AFE33EE04EB1}" dt="2020-07-12T15:16:32.117" v="465" actId="20577"/>
          <ac:spMkLst>
            <pc:docMk/>
            <pc:sldMk cId="880894141" sldId="272"/>
            <ac:spMk id="6" creationId="{E8E3EFB6-CF9B-490F-A372-2378CC0B9424}"/>
          </ac:spMkLst>
        </pc:spChg>
        <pc:grpChg chg="add mod">
          <ac:chgData name="Martina Allegra" userId="97f8f31c2f339289" providerId="LiveId" clId="{49596645-A746-4FCF-AA6D-AFE33EE04EB1}" dt="2020-07-12T15:00:39.230" v="326" actId="164"/>
          <ac:grpSpMkLst>
            <pc:docMk/>
            <pc:sldMk cId="880894141" sldId="272"/>
            <ac:grpSpMk id="7" creationId="{EE915EE7-0CCF-41D1-9B94-3104AF10F07E}"/>
          </ac:grpSpMkLst>
        </pc:grpChg>
        <pc:cxnChg chg="add mod">
          <ac:chgData name="Martina Allegra" userId="97f8f31c2f339289" providerId="LiveId" clId="{49596645-A746-4FCF-AA6D-AFE33EE04EB1}" dt="2020-07-12T15:00:39.230" v="326" actId="164"/>
          <ac:cxnSpMkLst>
            <pc:docMk/>
            <pc:sldMk cId="880894141" sldId="272"/>
            <ac:cxnSpMk id="4" creationId="{81F8E2F9-C784-4BB5-ACD6-28B6915DE52E}"/>
          </ac:cxnSpMkLst>
        </pc:cxnChg>
        <pc:cxnChg chg="add mod">
          <ac:chgData name="Martina Allegra" userId="97f8f31c2f339289" providerId="LiveId" clId="{49596645-A746-4FCF-AA6D-AFE33EE04EB1}" dt="2020-07-12T15:00:39.230" v="326" actId="164"/>
          <ac:cxnSpMkLst>
            <pc:docMk/>
            <pc:sldMk cId="880894141" sldId="272"/>
            <ac:cxnSpMk id="5" creationId="{A9CDDA4E-02D3-4989-9B74-89378B7AFE57}"/>
          </ac:cxnSpMkLst>
        </pc:cxnChg>
      </pc:sldChg>
      <pc:sldChg chg="addSp modSp add">
        <pc:chgData name="Martina Allegra" userId="97f8f31c2f339289" providerId="LiveId" clId="{49596645-A746-4FCF-AA6D-AFE33EE04EB1}" dt="2020-07-12T15:01:20.779" v="327" actId="1076"/>
        <pc:sldMkLst>
          <pc:docMk/>
          <pc:sldMk cId="951163935" sldId="273"/>
        </pc:sldMkLst>
        <pc:spChg chg="mod">
          <ac:chgData name="Martina Allegra" userId="97f8f31c2f339289" providerId="LiveId" clId="{49596645-A746-4FCF-AA6D-AFE33EE04EB1}" dt="2020-07-12T14:57:44.286" v="311" actId="122"/>
          <ac:spMkLst>
            <pc:docMk/>
            <pc:sldMk cId="951163935" sldId="273"/>
            <ac:spMk id="2" creationId="{B2E3EF58-5CF9-45E9-BC1B-8E611A8E6373}"/>
          </ac:spMkLst>
        </pc:spChg>
        <pc:spChg chg="add mod">
          <ac:chgData name="Martina Allegra" userId="97f8f31c2f339289" providerId="LiveId" clId="{49596645-A746-4FCF-AA6D-AFE33EE04EB1}" dt="2020-07-12T15:01:20.779" v="327" actId="1076"/>
          <ac:spMkLst>
            <pc:docMk/>
            <pc:sldMk cId="951163935" sldId="273"/>
            <ac:spMk id="4" creationId="{A28EB659-CDE8-4ECA-BB88-C97DA94F6AA6}"/>
          </ac:spMkLst>
        </pc:spChg>
        <pc:picChg chg="add mod">
          <ac:chgData name="Martina Allegra" userId="97f8f31c2f339289" providerId="LiveId" clId="{49596645-A746-4FCF-AA6D-AFE33EE04EB1}" dt="2020-07-12T14:58:01.322" v="312" actId="1076"/>
          <ac:picMkLst>
            <pc:docMk/>
            <pc:sldMk cId="951163935" sldId="273"/>
            <ac:picMk id="3" creationId="{B36C0FC0-55E0-46F9-B5FF-F043E0DBDE99}"/>
          </ac:picMkLst>
        </pc:picChg>
      </pc:sldChg>
      <pc:sldChg chg="add del">
        <pc:chgData name="Martina Allegra" userId="97f8f31c2f339289" providerId="LiveId" clId="{49596645-A746-4FCF-AA6D-AFE33EE04EB1}" dt="2020-07-12T14:49:03.725" v="199" actId="2696"/>
        <pc:sldMkLst>
          <pc:docMk/>
          <pc:sldMk cId="1383658600" sldId="273"/>
        </pc:sldMkLst>
      </pc:sldChg>
      <pc:sldChg chg="add del">
        <pc:chgData name="Martina Allegra" userId="97f8f31c2f339289" providerId="LiveId" clId="{49596645-A746-4FCF-AA6D-AFE33EE04EB1}" dt="2020-07-12T14:49:13.082" v="201" actId="2696"/>
        <pc:sldMkLst>
          <pc:docMk/>
          <pc:sldMk cId="2062558083" sldId="273"/>
        </pc:sldMkLst>
      </pc:sldChg>
      <pc:sldChg chg="modSp add">
        <pc:chgData name="Martina Allegra" userId="97f8f31c2f339289" providerId="LiveId" clId="{49596645-A746-4FCF-AA6D-AFE33EE04EB1}" dt="2020-07-12T14:59:58.406" v="325"/>
        <pc:sldMkLst>
          <pc:docMk/>
          <pc:sldMk cId="3825134274" sldId="274"/>
        </pc:sldMkLst>
        <pc:spChg chg="mod">
          <ac:chgData name="Martina Allegra" userId="97f8f31c2f339289" providerId="LiveId" clId="{49596645-A746-4FCF-AA6D-AFE33EE04EB1}" dt="2020-07-12T14:59:58.406" v="325"/>
          <ac:spMkLst>
            <pc:docMk/>
            <pc:sldMk cId="3825134274" sldId="274"/>
            <ac:spMk id="6" creationId="{E8E3EFB6-CF9B-490F-A372-2378CC0B9424}"/>
          </ac:spMkLst>
        </pc:spChg>
      </pc:sldChg>
      <pc:sldChg chg="modSp add del">
        <pc:chgData name="Martina Allegra" userId="97f8f31c2f339289" providerId="LiveId" clId="{49596645-A746-4FCF-AA6D-AFE33EE04EB1}" dt="2020-07-12T15:16:26.100" v="464" actId="2696"/>
        <pc:sldMkLst>
          <pc:docMk/>
          <pc:sldMk cId="3705049586" sldId="275"/>
        </pc:sldMkLst>
        <pc:spChg chg="mod">
          <ac:chgData name="Martina Allegra" userId="97f8f31c2f339289" providerId="LiveId" clId="{49596645-A746-4FCF-AA6D-AFE33EE04EB1}" dt="2020-07-12T15:11:24.336" v="372" actId="20577"/>
          <ac:spMkLst>
            <pc:docMk/>
            <pc:sldMk cId="3705049586" sldId="275"/>
            <ac:spMk id="6" creationId="{E8E3EFB6-CF9B-490F-A372-2378CC0B9424}"/>
          </ac:spMkLst>
        </pc:spChg>
      </pc:sldChg>
      <pc:sldChg chg="addSp modSp add del">
        <pc:chgData name="Martina Allegra" userId="97f8f31c2f339289" providerId="LiveId" clId="{49596645-A746-4FCF-AA6D-AFE33EE04EB1}" dt="2020-07-12T15:16:26.099" v="463" actId="2696"/>
        <pc:sldMkLst>
          <pc:docMk/>
          <pc:sldMk cId="2887643732" sldId="276"/>
        </pc:sldMkLst>
        <pc:spChg chg="add mod">
          <ac:chgData name="Martina Allegra" userId="97f8f31c2f339289" providerId="LiveId" clId="{49596645-A746-4FCF-AA6D-AFE33EE04EB1}" dt="2020-07-12T15:16:00.279" v="461" actId="255"/>
          <ac:spMkLst>
            <pc:docMk/>
            <pc:sldMk cId="2887643732" sldId="276"/>
            <ac:spMk id="2" creationId="{E2D14B00-D33C-4F68-9C4E-B92E28577E30}"/>
          </ac:spMkLst>
        </pc:spChg>
        <pc:spChg chg="add mod">
          <ac:chgData name="Martina Allegra" userId="97f8f31c2f339289" providerId="LiveId" clId="{49596645-A746-4FCF-AA6D-AFE33EE04EB1}" dt="2020-07-12T15:12:51.981" v="435" actId="403"/>
          <ac:spMkLst>
            <pc:docMk/>
            <pc:sldMk cId="2887643732" sldId="276"/>
            <ac:spMk id="3" creationId="{81CA24AF-6520-4618-B62D-622106D88984}"/>
          </ac:spMkLst>
        </pc:spChg>
      </pc:sldChg>
      <pc:sldChg chg="add">
        <pc:chgData name="Martina Allegra" userId="97f8f31c2f339289" providerId="LiveId" clId="{49596645-A746-4FCF-AA6D-AFE33EE04EB1}" dt="2020-07-12T15:16:15.139" v="462"/>
        <pc:sldMkLst>
          <pc:docMk/>
          <pc:sldMk cId="2860609391" sldId="277"/>
        </pc:sldMkLst>
      </pc:sldChg>
      <pc:sldChg chg="add ord">
        <pc:chgData name="Martina Allegra" userId="97f8f31c2f339289" providerId="LiveId" clId="{49596645-A746-4FCF-AA6D-AFE33EE04EB1}" dt="2020-07-12T15:17:28.154" v="495"/>
        <pc:sldMkLst>
          <pc:docMk/>
          <pc:sldMk cId="3118022441" sldId="278"/>
        </pc:sldMkLst>
      </pc:sldChg>
      <pc:sldChg chg="modSp add">
        <pc:chgData name="Martina Allegra" userId="97f8f31c2f339289" providerId="LiveId" clId="{49596645-A746-4FCF-AA6D-AFE33EE04EB1}" dt="2020-07-12T15:17:16.275" v="494" actId="20577"/>
        <pc:sldMkLst>
          <pc:docMk/>
          <pc:sldMk cId="3662333117" sldId="279"/>
        </pc:sldMkLst>
        <pc:spChg chg="mod">
          <ac:chgData name="Martina Allegra" userId="97f8f31c2f339289" providerId="LiveId" clId="{49596645-A746-4FCF-AA6D-AFE33EE04EB1}" dt="2020-07-12T15:17:16.275" v="494" actId="20577"/>
          <ac:spMkLst>
            <pc:docMk/>
            <pc:sldMk cId="3662333117" sldId="279"/>
            <ac:spMk id="6" creationId="{E8E3EFB6-CF9B-490F-A372-2378CC0B9424}"/>
          </ac:spMkLst>
        </pc:spChg>
      </pc:sldChg>
      <pc:sldChg chg="addSp delSp modSp add">
        <pc:chgData name="Martina Allegra" userId="97f8f31c2f339289" providerId="LiveId" clId="{49596645-A746-4FCF-AA6D-AFE33EE04EB1}" dt="2020-07-12T16:16:33.380" v="1279" actId="14100"/>
        <pc:sldMkLst>
          <pc:docMk/>
          <pc:sldMk cId="3969428128" sldId="280"/>
        </pc:sldMkLst>
        <pc:spChg chg="add mod">
          <ac:chgData name="Martina Allegra" userId="97f8f31c2f339289" providerId="LiveId" clId="{49596645-A746-4FCF-AA6D-AFE33EE04EB1}" dt="2020-07-12T15:43:42.543" v="926" actId="122"/>
          <ac:spMkLst>
            <pc:docMk/>
            <pc:sldMk cId="3969428128" sldId="280"/>
            <ac:spMk id="2" creationId="{F2A3E51E-0CAB-4E48-8C3D-0744FA817940}"/>
          </ac:spMkLst>
        </pc:spChg>
        <pc:spChg chg="add mod">
          <ac:chgData name="Martina Allegra" userId="97f8f31c2f339289" providerId="LiveId" clId="{49596645-A746-4FCF-AA6D-AFE33EE04EB1}" dt="2020-07-12T15:43:38.327" v="924" actId="1076"/>
          <ac:spMkLst>
            <pc:docMk/>
            <pc:sldMk cId="3969428128" sldId="280"/>
            <ac:spMk id="9" creationId="{84E2CABF-1EE5-40F9-8B67-DA4F53B9F692}"/>
          </ac:spMkLst>
        </pc:spChg>
        <pc:spChg chg="add del mod">
          <ac:chgData name="Martina Allegra" userId="97f8f31c2f339289" providerId="LiveId" clId="{49596645-A746-4FCF-AA6D-AFE33EE04EB1}" dt="2020-07-12T15:41:27.704" v="899" actId="478"/>
          <ac:spMkLst>
            <pc:docMk/>
            <pc:sldMk cId="3969428128" sldId="280"/>
            <ac:spMk id="16" creationId="{DD09CF75-084A-424A-86F2-68284CB845F9}"/>
          </ac:spMkLst>
        </pc:spChg>
        <pc:spChg chg="add del mod">
          <ac:chgData name="Martina Allegra" userId="97f8f31c2f339289" providerId="LiveId" clId="{49596645-A746-4FCF-AA6D-AFE33EE04EB1}" dt="2020-07-12T15:41:35.135" v="901" actId="767"/>
          <ac:spMkLst>
            <pc:docMk/>
            <pc:sldMk cId="3969428128" sldId="280"/>
            <ac:spMk id="17" creationId="{3C0E9A15-1DA3-438C-99F3-E817FE99CDE4}"/>
          </ac:spMkLst>
        </pc:spChg>
        <pc:spChg chg="add mod">
          <ac:chgData name="Martina Allegra" userId="97f8f31c2f339289" providerId="LiveId" clId="{49596645-A746-4FCF-AA6D-AFE33EE04EB1}" dt="2020-07-12T15:44:12.362" v="931" actId="1076"/>
          <ac:spMkLst>
            <pc:docMk/>
            <pc:sldMk cId="3969428128" sldId="280"/>
            <ac:spMk id="18" creationId="{5A4A1D43-CCBC-4244-966D-EA9E1246CC4C}"/>
          </ac:spMkLst>
        </pc:spChg>
        <pc:spChg chg="add del">
          <ac:chgData name="Martina Allegra" userId="97f8f31c2f339289" providerId="LiveId" clId="{49596645-A746-4FCF-AA6D-AFE33EE04EB1}" dt="2020-07-12T15:41:53.969" v="905"/>
          <ac:spMkLst>
            <pc:docMk/>
            <pc:sldMk cId="3969428128" sldId="280"/>
            <ac:spMk id="19" creationId="{D392DCB2-A816-43A3-A5E1-F162B1D7D661}"/>
          </ac:spMkLst>
        </pc:spChg>
        <pc:spChg chg="add del mod">
          <ac:chgData name="Martina Allegra" userId="97f8f31c2f339289" providerId="LiveId" clId="{49596645-A746-4FCF-AA6D-AFE33EE04EB1}" dt="2020-07-12T15:53:07.399" v="995"/>
          <ac:spMkLst>
            <pc:docMk/>
            <pc:sldMk cId="3969428128" sldId="280"/>
            <ac:spMk id="32" creationId="{BA776E7B-021B-4C80-AB70-A85F825F2C4F}"/>
          </ac:spMkLst>
        </pc:spChg>
        <pc:spChg chg="add mod">
          <ac:chgData name="Martina Allegra" userId="97f8f31c2f339289" providerId="LiveId" clId="{49596645-A746-4FCF-AA6D-AFE33EE04EB1}" dt="2020-07-12T15:53:32.812" v="1002"/>
          <ac:spMkLst>
            <pc:docMk/>
            <pc:sldMk cId="3969428128" sldId="280"/>
            <ac:spMk id="33" creationId="{D31735BD-251F-4A97-A3FC-78154CCBD1B0}"/>
          </ac:spMkLst>
        </pc:spChg>
        <pc:spChg chg="add mod">
          <ac:chgData name="Martina Allegra" userId="97f8f31c2f339289" providerId="LiveId" clId="{49596645-A746-4FCF-AA6D-AFE33EE04EB1}" dt="2020-07-12T15:54:21.892" v="1010" actId="113"/>
          <ac:spMkLst>
            <pc:docMk/>
            <pc:sldMk cId="3969428128" sldId="280"/>
            <ac:spMk id="34" creationId="{F6B80206-3AEA-42E1-A467-6A8850AD0774}"/>
          </ac:spMkLst>
        </pc:spChg>
        <pc:spChg chg="add mod">
          <ac:chgData name="Martina Allegra" userId="97f8f31c2f339289" providerId="LiveId" clId="{49596645-A746-4FCF-AA6D-AFE33EE04EB1}" dt="2020-07-12T15:59:54.556" v="1089" actId="20577"/>
          <ac:spMkLst>
            <pc:docMk/>
            <pc:sldMk cId="3969428128" sldId="280"/>
            <ac:spMk id="35" creationId="{5EC2EEFC-B7BF-4240-AB31-E220D156EE51}"/>
          </ac:spMkLst>
        </pc:spChg>
        <pc:spChg chg="add mod">
          <ac:chgData name="Martina Allegra" userId="97f8f31c2f339289" providerId="LiveId" clId="{49596645-A746-4FCF-AA6D-AFE33EE04EB1}" dt="2020-07-12T15:59:33.224" v="1083" actId="1076"/>
          <ac:spMkLst>
            <pc:docMk/>
            <pc:sldMk cId="3969428128" sldId="280"/>
            <ac:spMk id="36" creationId="{9ACAD9C9-722B-4DE5-9CEB-D33EC0095127}"/>
          </ac:spMkLst>
        </pc:spChg>
        <pc:spChg chg="add mod">
          <ac:chgData name="Martina Allegra" userId="97f8f31c2f339289" providerId="LiveId" clId="{49596645-A746-4FCF-AA6D-AFE33EE04EB1}" dt="2020-07-12T16:03:07.276" v="1122" actId="1076"/>
          <ac:spMkLst>
            <pc:docMk/>
            <pc:sldMk cId="3969428128" sldId="280"/>
            <ac:spMk id="37" creationId="{99C4501F-EB10-4E8F-BFBC-79E3B60C3113}"/>
          </ac:spMkLst>
        </pc:spChg>
        <pc:spChg chg="add mod">
          <ac:chgData name="Martina Allegra" userId="97f8f31c2f339289" providerId="LiveId" clId="{49596645-A746-4FCF-AA6D-AFE33EE04EB1}" dt="2020-07-12T16:16:18.014" v="1278" actId="1076"/>
          <ac:spMkLst>
            <pc:docMk/>
            <pc:sldMk cId="3969428128" sldId="280"/>
            <ac:spMk id="56" creationId="{95D4DF35-9006-46D3-8613-37759B95A3BA}"/>
          </ac:spMkLst>
        </pc:spChg>
        <pc:spChg chg="add mod">
          <ac:chgData name="Martina Allegra" userId="97f8f31c2f339289" providerId="LiveId" clId="{49596645-A746-4FCF-AA6D-AFE33EE04EB1}" dt="2020-07-12T16:08:26.623" v="1168"/>
          <ac:spMkLst>
            <pc:docMk/>
            <pc:sldMk cId="3969428128" sldId="280"/>
            <ac:spMk id="57" creationId="{F6CE627B-21E3-43D4-BB57-83E6860822B6}"/>
          </ac:spMkLst>
        </pc:spChg>
        <pc:spChg chg="add mod">
          <ac:chgData name="Martina Allegra" userId="97f8f31c2f339289" providerId="LiveId" clId="{49596645-A746-4FCF-AA6D-AFE33EE04EB1}" dt="2020-07-12T16:12:46.517" v="1227"/>
          <ac:spMkLst>
            <pc:docMk/>
            <pc:sldMk cId="3969428128" sldId="280"/>
            <ac:spMk id="70" creationId="{34BBB79A-027E-4BC4-BA00-707F53E0D809}"/>
          </ac:spMkLst>
        </pc:spChg>
        <pc:picChg chg="add mod">
          <ac:chgData name="Martina Allegra" userId="97f8f31c2f339289" providerId="LiveId" clId="{49596645-A746-4FCF-AA6D-AFE33EE04EB1}" dt="2020-07-12T15:50:25.305" v="970" actId="14100"/>
          <ac:picMkLst>
            <pc:docMk/>
            <pc:sldMk cId="3969428128" sldId="280"/>
            <ac:picMk id="4" creationId="{1D577BF9-1EBA-4609-8EB4-55EDEDDDD2FB}"/>
          </ac:picMkLst>
        </pc:picChg>
        <pc:picChg chg="add mod">
          <ac:chgData name="Martina Allegra" userId="97f8f31c2f339289" providerId="LiveId" clId="{49596645-A746-4FCF-AA6D-AFE33EE04EB1}" dt="2020-07-12T15:51:30.096" v="980" actId="1076"/>
          <ac:picMkLst>
            <pc:docMk/>
            <pc:sldMk cId="3969428128" sldId="280"/>
            <ac:picMk id="6" creationId="{B5FF63C2-A0AE-4AE0-81F2-28A9B5BF3234}"/>
          </ac:picMkLst>
        </pc:picChg>
        <pc:picChg chg="add mod">
          <ac:chgData name="Martina Allegra" userId="97f8f31c2f339289" providerId="LiveId" clId="{49596645-A746-4FCF-AA6D-AFE33EE04EB1}" dt="2020-07-12T16:11:26.713" v="1220" actId="14100"/>
          <ac:picMkLst>
            <pc:docMk/>
            <pc:sldMk cId="3969428128" sldId="280"/>
            <ac:picMk id="8" creationId="{CFD87D29-8400-4CBE-9A33-E42EEA96F70A}"/>
          </ac:picMkLst>
        </pc:picChg>
        <pc:picChg chg="add mod">
          <ac:chgData name="Martina Allegra" userId="97f8f31c2f339289" providerId="LiveId" clId="{49596645-A746-4FCF-AA6D-AFE33EE04EB1}" dt="2020-07-12T15:52:01.364" v="986" actId="14100"/>
          <ac:picMkLst>
            <pc:docMk/>
            <pc:sldMk cId="3969428128" sldId="280"/>
            <ac:picMk id="11" creationId="{46FA6F7C-38CB-44CF-AC7C-54BECFD79851}"/>
          </ac:picMkLst>
        </pc:picChg>
        <pc:picChg chg="add mod">
          <ac:chgData name="Martina Allegra" userId="97f8f31c2f339289" providerId="LiveId" clId="{49596645-A746-4FCF-AA6D-AFE33EE04EB1}" dt="2020-07-12T15:51:57.979" v="985" actId="14100"/>
          <ac:picMkLst>
            <pc:docMk/>
            <pc:sldMk cId="3969428128" sldId="280"/>
            <ac:picMk id="13" creationId="{524E7F60-8531-4FA9-AC64-608598C96AA9}"/>
          </ac:picMkLst>
        </pc:picChg>
        <pc:picChg chg="add mod">
          <ac:chgData name="Martina Allegra" userId="97f8f31c2f339289" providerId="LiveId" clId="{49596645-A746-4FCF-AA6D-AFE33EE04EB1}" dt="2020-07-12T16:11:23.586" v="1219" actId="14100"/>
          <ac:picMkLst>
            <pc:docMk/>
            <pc:sldMk cId="3969428128" sldId="280"/>
            <ac:picMk id="15" creationId="{519CE279-6B99-416B-8822-CDF1237EA91F}"/>
          </ac:picMkLst>
        </pc:picChg>
        <pc:picChg chg="add del mod">
          <ac:chgData name="Martina Allegra" userId="97f8f31c2f339289" providerId="LiveId" clId="{49596645-A746-4FCF-AA6D-AFE33EE04EB1}" dt="2020-07-12T15:44:59.574" v="937" actId="478"/>
          <ac:picMkLst>
            <pc:docMk/>
            <pc:sldMk cId="3969428128" sldId="280"/>
            <ac:picMk id="21" creationId="{688E1B82-6709-4B2A-9F45-4E93292D158F}"/>
          </ac:picMkLst>
        </pc:picChg>
        <pc:picChg chg="add del mod">
          <ac:chgData name="Martina Allegra" userId="97f8f31c2f339289" providerId="LiveId" clId="{49596645-A746-4FCF-AA6D-AFE33EE04EB1}" dt="2020-07-12T15:44:59.574" v="937" actId="478"/>
          <ac:picMkLst>
            <pc:docMk/>
            <pc:sldMk cId="3969428128" sldId="280"/>
            <ac:picMk id="23" creationId="{7550D77F-38C4-43FC-B887-3A6B099140B0}"/>
          </ac:picMkLst>
        </pc:picChg>
        <pc:picChg chg="add del mod">
          <ac:chgData name="Martina Allegra" userId="97f8f31c2f339289" providerId="LiveId" clId="{49596645-A746-4FCF-AA6D-AFE33EE04EB1}" dt="2020-07-12T15:44:59.574" v="937" actId="478"/>
          <ac:picMkLst>
            <pc:docMk/>
            <pc:sldMk cId="3969428128" sldId="280"/>
            <ac:picMk id="25" creationId="{FF40F58E-96BB-4FC0-95FC-D2EA9067F0AD}"/>
          </ac:picMkLst>
        </pc:picChg>
        <pc:picChg chg="add mod">
          <ac:chgData name="Martina Allegra" userId="97f8f31c2f339289" providerId="LiveId" clId="{49596645-A746-4FCF-AA6D-AFE33EE04EB1}" dt="2020-07-12T15:52:09.855" v="987" actId="14100"/>
          <ac:picMkLst>
            <pc:docMk/>
            <pc:sldMk cId="3969428128" sldId="280"/>
            <ac:picMk id="27" creationId="{74144BF1-9607-435F-A68A-3BFE07AE22CB}"/>
          </ac:picMkLst>
        </pc:picChg>
        <pc:picChg chg="add mod">
          <ac:chgData name="Martina Allegra" userId="97f8f31c2f339289" providerId="LiveId" clId="{49596645-A746-4FCF-AA6D-AFE33EE04EB1}" dt="2020-07-12T16:10:55.768" v="1215" actId="14100"/>
          <ac:picMkLst>
            <pc:docMk/>
            <pc:sldMk cId="3969428128" sldId="280"/>
            <ac:picMk id="29" creationId="{EFFAC5D8-E288-4F3E-9EB7-E7351C8E8D89}"/>
          </ac:picMkLst>
        </pc:picChg>
        <pc:picChg chg="add mod">
          <ac:chgData name="Martina Allegra" userId="97f8f31c2f339289" providerId="LiveId" clId="{49596645-A746-4FCF-AA6D-AFE33EE04EB1}" dt="2020-07-12T16:11:09.141" v="1217" actId="14100"/>
          <ac:picMkLst>
            <pc:docMk/>
            <pc:sldMk cId="3969428128" sldId="280"/>
            <ac:picMk id="31" creationId="{15A45011-64C3-467B-BCE2-A25993B01592}"/>
          </ac:picMkLst>
        </pc:picChg>
        <pc:picChg chg="add mod">
          <ac:chgData name="Martina Allegra" userId="97f8f31c2f339289" providerId="LiveId" clId="{49596645-A746-4FCF-AA6D-AFE33EE04EB1}" dt="2020-07-12T15:59:38.789" v="1084" actId="14100"/>
          <ac:picMkLst>
            <pc:docMk/>
            <pc:sldMk cId="3969428128" sldId="280"/>
            <ac:picMk id="39" creationId="{C455A62F-8493-4CED-BAE3-06BFA6B91BB5}"/>
          </ac:picMkLst>
        </pc:picChg>
        <pc:picChg chg="add mod">
          <ac:chgData name="Martina Allegra" userId="97f8f31c2f339289" providerId="LiveId" clId="{49596645-A746-4FCF-AA6D-AFE33EE04EB1}" dt="2020-07-12T15:59:44.542" v="1085" actId="14100"/>
          <ac:picMkLst>
            <pc:docMk/>
            <pc:sldMk cId="3969428128" sldId="280"/>
            <ac:picMk id="41" creationId="{56515FE2-689A-4534-A5C6-5F4D69864529}"/>
          </ac:picMkLst>
        </pc:picChg>
        <pc:picChg chg="add mod">
          <ac:chgData name="Martina Allegra" userId="97f8f31c2f339289" providerId="LiveId" clId="{49596645-A746-4FCF-AA6D-AFE33EE04EB1}" dt="2020-07-12T16:02:52.226" v="1120" actId="1076"/>
          <ac:picMkLst>
            <pc:docMk/>
            <pc:sldMk cId="3969428128" sldId="280"/>
            <ac:picMk id="43" creationId="{20C7226F-4306-4EC1-B9EF-2A4B2298CE54}"/>
          </ac:picMkLst>
        </pc:picChg>
        <pc:picChg chg="add mod">
          <ac:chgData name="Martina Allegra" userId="97f8f31c2f339289" providerId="LiveId" clId="{49596645-A746-4FCF-AA6D-AFE33EE04EB1}" dt="2020-07-12T16:01:58.896" v="1115" actId="1076"/>
          <ac:picMkLst>
            <pc:docMk/>
            <pc:sldMk cId="3969428128" sldId="280"/>
            <ac:picMk id="45" creationId="{6CC68DC2-400B-4B73-A5AB-7890ED0D3D2D}"/>
          </ac:picMkLst>
        </pc:picChg>
        <pc:picChg chg="add mod">
          <ac:chgData name="Martina Allegra" userId="97f8f31c2f339289" providerId="LiveId" clId="{49596645-A746-4FCF-AA6D-AFE33EE04EB1}" dt="2020-07-12T16:02:33.944" v="1118" actId="14100"/>
          <ac:picMkLst>
            <pc:docMk/>
            <pc:sldMk cId="3969428128" sldId="280"/>
            <ac:picMk id="47" creationId="{1405C0CA-FB9B-4472-8DFE-243DE0A3C031}"/>
          </ac:picMkLst>
        </pc:picChg>
        <pc:picChg chg="add mod">
          <ac:chgData name="Martina Allegra" userId="97f8f31c2f339289" providerId="LiveId" clId="{49596645-A746-4FCF-AA6D-AFE33EE04EB1}" dt="2020-07-12T16:02:49.125" v="1119" actId="1076"/>
          <ac:picMkLst>
            <pc:docMk/>
            <pc:sldMk cId="3969428128" sldId="280"/>
            <ac:picMk id="49" creationId="{A2AEB60D-7B56-4E60-BA73-57B62B2584B7}"/>
          </ac:picMkLst>
        </pc:picChg>
        <pc:picChg chg="add mod">
          <ac:chgData name="Martina Allegra" userId="97f8f31c2f339289" providerId="LiveId" clId="{49596645-A746-4FCF-AA6D-AFE33EE04EB1}" dt="2020-07-12T16:06:09.481" v="1151" actId="14100"/>
          <ac:picMkLst>
            <pc:docMk/>
            <pc:sldMk cId="3969428128" sldId="280"/>
            <ac:picMk id="51" creationId="{30F1C7E9-4683-46EA-B9CB-995782A78CF7}"/>
          </ac:picMkLst>
        </pc:picChg>
        <pc:picChg chg="add mod">
          <ac:chgData name="Martina Allegra" userId="97f8f31c2f339289" providerId="LiveId" clId="{49596645-A746-4FCF-AA6D-AFE33EE04EB1}" dt="2020-07-12T16:14:38.127" v="1260" actId="1076"/>
          <ac:picMkLst>
            <pc:docMk/>
            <pc:sldMk cId="3969428128" sldId="280"/>
            <ac:picMk id="53" creationId="{A31079A5-8252-48CD-928C-0CF4958487F6}"/>
          </ac:picMkLst>
        </pc:picChg>
        <pc:picChg chg="add mod">
          <ac:chgData name="Martina Allegra" userId="97f8f31c2f339289" providerId="LiveId" clId="{49596645-A746-4FCF-AA6D-AFE33EE04EB1}" dt="2020-07-12T16:14:41.655" v="1261" actId="1076"/>
          <ac:picMkLst>
            <pc:docMk/>
            <pc:sldMk cId="3969428128" sldId="280"/>
            <ac:picMk id="55" creationId="{8F172A02-E225-43D0-BD3B-2D3FB46BF68E}"/>
          </ac:picMkLst>
        </pc:picChg>
        <pc:picChg chg="add del mod">
          <ac:chgData name="Martina Allegra" userId="97f8f31c2f339289" providerId="LiveId" clId="{49596645-A746-4FCF-AA6D-AFE33EE04EB1}" dt="2020-07-12T16:09:28.692" v="1186" actId="478"/>
          <ac:picMkLst>
            <pc:docMk/>
            <pc:sldMk cId="3969428128" sldId="280"/>
            <ac:picMk id="59" creationId="{2886E844-E4D2-4161-9DAC-E4DA4D01245B}"/>
          </ac:picMkLst>
        </pc:picChg>
        <pc:picChg chg="add del mod">
          <ac:chgData name="Martina Allegra" userId="97f8f31c2f339289" providerId="LiveId" clId="{49596645-A746-4FCF-AA6D-AFE33EE04EB1}" dt="2020-07-12T16:09:31.905" v="1188" actId="478"/>
          <ac:picMkLst>
            <pc:docMk/>
            <pc:sldMk cId="3969428128" sldId="280"/>
            <ac:picMk id="61" creationId="{8B15B376-777C-4BE1-89E9-AF464800BB22}"/>
          </ac:picMkLst>
        </pc:picChg>
        <pc:picChg chg="add del mod">
          <ac:chgData name="Martina Allegra" userId="97f8f31c2f339289" providerId="LiveId" clId="{49596645-A746-4FCF-AA6D-AFE33EE04EB1}" dt="2020-07-12T16:09:30.228" v="1187" actId="478"/>
          <ac:picMkLst>
            <pc:docMk/>
            <pc:sldMk cId="3969428128" sldId="280"/>
            <ac:picMk id="63" creationId="{588313FE-BF89-427C-AC12-D1F2B600E0A4}"/>
          </ac:picMkLst>
        </pc:picChg>
        <pc:picChg chg="add mod">
          <ac:chgData name="Martina Allegra" userId="97f8f31c2f339289" providerId="LiveId" clId="{49596645-A746-4FCF-AA6D-AFE33EE04EB1}" dt="2020-07-12T16:10:29.626" v="1209" actId="1076"/>
          <ac:picMkLst>
            <pc:docMk/>
            <pc:sldMk cId="3969428128" sldId="280"/>
            <ac:picMk id="65" creationId="{AC4D4406-C631-4E02-BC7E-2BEB02B779B8}"/>
          </ac:picMkLst>
        </pc:picChg>
        <pc:picChg chg="add mod">
          <ac:chgData name="Martina Allegra" userId="97f8f31c2f339289" providerId="LiveId" clId="{49596645-A746-4FCF-AA6D-AFE33EE04EB1}" dt="2020-07-12T16:10:33.115" v="1210" actId="1076"/>
          <ac:picMkLst>
            <pc:docMk/>
            <pc:sldMk cId="3969428128" sldId="280"/>
            <ac:picMk id="67" creationId="{E0E513B9-266F-497C-88C3-11706A2434F3}"/>
          </ac:picMkLst>
        </pc:picChg>
        <pc:picChg chg="add mod">
          <ac:chgData name="Martina Allegra" userId="97f8f31c2f339289" providerId="LiveId" clId="{49596645-A746-4FCF-AA6D-AFE33EE04EB1}" dt="2020-07-12T16:11:12.359" v="1218" actId="14100"/>
          <ac:picMkLst>
            <pc:docMk/>
            <pc:sldMk cId="3969428128" sldId="280"/>
            <ac:picMk id="69" creationId="{309BF6CC-AD7F-4270-B131-0A4F58B9A6B5}"/>
          </ac:picMkLst>
        </pc:picChg>
        <pc:picChg chg="add del mod">
          <ac:chgData name="Martina Allegra" userId="97f8f31c2f339289" providerId="LiveId" clId="{49596645-A746-4FCF-AA6D-AFE33EE04EB1}" dt="2020-07-12T16:13:35.705" v="1242" actId="478"/>
          <ac:picMkLst>
            <pc:docMk/>
            <pc:sldMk cId="3969428128" sldId="280"/>
            <ac:picMk id="72" creationId="{CE7AAA6A-04C0-4742-BF6A-3EA6CDF195D6}"/>
          </ac:picMkLst>
        </pc:picChg>
        <pc:picChg chg="add del mod">
          <ac:chgData name="Martina Allegra" userId="97f8f31c2f339289" providerId="LiveId" clId="{49596645-A746-4FCF-AA6D-AFE33EE04EB1}" dt="2020-07-12T16:13:38.783" v="1244" actId="478"/>
          <ac:picMkLst>
            <pc:docMk/>
            <pc:sldMk cId="3969428128" sldId="280"/>
            <ac:picMk id="74" creationId="{3C0F6057-164A-4B62-8DEC-1A4D63FEDBE6}"/>
          </ac:picMkLst>
        </pc:picChg>
        <pc:picChg chg="add del mod">
          <ac:chgData name="Martina Allegra" userId="97f8f31c2f339289" providerId="LiveId" clId="{49596645-A746-4FCF-AA6D-AFE33EE04EB1}" dt="2020-07-12T16:13:37.295" v="1243" actId="478"/>
          <ac:picMkLst>
            <pc:docMk/>
            <pc:sldMk cId="3969428128" sldId="280"/>
            <ac:picMk id="76" creationId="{E23C3EC1-F38F-426F-9A2A-4C65FC2E1A0C}"/>
          </ac:picMkLst>
        </pc:picChg>
        <pc:picChg chg="add mod">
          <ac:chgData name="Martina Allegra" userId="97f8f31c2f339289" providerId="LiveId" clId="{49596645-A746-4FCF-AA6D-AFE33EE04EB1}" dt="2020-07-12T16:16:33.380" v="1279" actId="14100"/>
          <ac:picMkLst>
            <pc:docMk/>
            <pc:sldMk cId="3969428128" sldId="280"/>
            <ac:picMk id="78" creationId="{BF302036-F594-4BB2-B675-29AE8868346E}"/>
          </ac:picMkLst>
        </pc:picChg>
        <pc:picChg chg="add mod">
          <ac:chgData name="Martina Allegra" userId="97f8f31c2f339289" providerId="LiveId" clId="{49596645-A746-4FCF-AA6D-AFE33EE04EB1}" dt="2020-07-12T16:15:29.797" v="1271" actId="14100"/>
          <ac:picMkLst>
            <pc:docMk/>
            <pc:sldMk cId="3969428128" sldId="280"/>
            <ac:picMk id="80" creationId="{46DA9FF9-E56A-4FD1-A0E0-ADB0CE73405E}"/>
          </ac:picMkLst>
        </pc:picChg>
        <pc:picChg chg="add mod">
          <ac:chgData name="Martina Allegra" userId="97f8f31c2f339289" providerId="LiveId" clId="{49596645-A746-4FCF-AA6D-AFE33EE04EB1}" dt="2020-07-12T16:16:00.953" v="1277" actId="1076"/>
          <ac:picMkLst>
            <pc:docMk/>
            <pc:sldMk cId="3969428128" sldId="280"/>
            <ac:picMk id="82" creationId="{C1C71C05-91C0-40CF-9007-2D629235AA8B}"/>
          </ac:picMkLst>
        </pc:picChg>
      </pc:sldChg>
      <pc:sldChg chg="addSp delSp add del setBg delDesignElem">
        <pc:chgData name="Martina Allegra" userId="97f8f31c2f339289" providerId="LiveId" clId="{49596645-A746-4FCF-AA6D-AFE33EE04EB1}" dt="2020-07-12T16:20:47.279" v="1293" actId="2696"/>
        <pc:sldMkLst>
          <pc:docMk/>
          <pc:sldMk cId="2146660446" sldId="281"/>
        </pc:sldMkLst>
        <pc:spChg chg="add del">
          <ac:chgData name="Martina Allegra" userId="97f8f31c2f339289" providerId="LiveId" clId="{49596645-A746-4FCF-AA6D-AFE33EE04EB1}" dt="2020-07-12T16:19:55.952" v="1288"/>
          <ac:spMkLst>
            <pc:docMk/>
            <pc:sldMk cId="2146660446" sldId="281"/>
            <ac:spMk id="11" creationId="{A7895A40-19A4-42D6-9D30-DBC1E8002635}"/>
          </ac:spMkLst>
        </pc:spChg>
        <pc:spChg chg="add del">
          <ac:chgData name="Martina Allegra" userId="97f8f31c2f339289" providerId="LiveId" clId="{49596645-A746-4FCF-AA6D-AFE33EE04EB1}" dt="2020-07-12T16:19:55.952" v="1288"/>
          <ac:spMkLst>
            <pc:docMk/>
            <pc:sldMk cId="2146660446" sldId="281"/>
            <ac:spMk id="13" creationId="{02F429C4-ABC9-46FC-818A-B5429CDE4A96}"/>
          </ac:spMkLst>
        </pc:spChg>
        <pc:spChg chg="add del">
          <ac:chgData name="Martina Allegra" userId="97f8f31c2f339289" providerId="LiveId" clId="{49596645-A746-4FCF-AA6D-AFE33EE04EB1}" dt="2020-07-12T16:19:55.952" v="1288"/>
          <ac:spMkLst>
            <pc:docMk/>
            <pc:sldMk cId="2146660446" sldId="281"/>
            <ac:spMk id="15" creationId="{2CEF98E4-3709-4952-8F42-2305CCE34FA3}"/>
          </ac:spMkLst>
        </pc:spChg>
        <pc:spChg chg="add del">
          <ac:chgData name="Martina Allegra" userId="97f8f31c2f339289" providerId="LiveId" clId="{49596645-A746-4FCF-AA6D-AFE33EE04EB1}" dt="2020-07-12T16:19:55.952" v="1288"/>
          <ac:spMkLst>
            <pc:docMk/>
            <pc:sldMk cId="2146660446" sldId="281"/>
            <ac:spMk id="17" creationId="{F10BCCF5-D685-47FF-B675-647EAEB72C8E}"/>
          </ac:spMkLst>
        </pc:spChg>
        <pc:spChg chg="add del">
          <ac:chgData name="Martina Allegra" userId="97f8f31c2f339289" providerId="LiveId" clId="{49596645-A746-4FCF-AA6D-AFE33EE04EB1}" dt="2020-07-12T16:19:55.952" v="1288"/>
          <ac:spMkLst>
            <pc:docMk/>
            <pc:sldMk cId="2146660446" sldId="281"/>
            <ac:spMk id="19" creationId="{B0EE8A42-107A-4D4C-8D56-BBAE95C7FC0D}"/>
          </ac:spMkLst>
        </pc:spChg>
      </pc:sldChg>
      <pc:sldChg chg="add del">
        <pc:chgData name="Martina Allegra" userId="97f8f31c2f339289" providerId="LiveId" clId="{49596645-A746-4FCF-AA6D-AFE33EE04EB1}" dt="2020-07-12T16:19:56.002" v="1289"/>
        <pc:sldMkLst>
          <pc:docMk/>
          <pc:sldMk cId="334749932" sldId="282"/>
        </pc:sldMkLst>
      </pc:sldChg>
      <pc:sldChg chg="addSp delSp add del setBg delDesignElem">
        <pc:chgData name="Martina Allegra" userId="97f8f31c2f339289" providerId="LiveId" clId="{49596645-A746-4FCF-AA6D-AFE33EE04EB1}" dt="2020-07-12T16:21:12.423" v="1297" actId="2696"/>
        <pc:sldMkLst>
          <pc:docMk/>
          <pc:sldMk cId="3786084769" sldId="283"/>
        </pc:sldMkLst>
        <pc:spChg chg="add del">
          <ac:chgData name="Martina Allegra" userId="97f8f31c2f339289" providerId="LiveId" clId="{49596645-A746-4FCF-AA6D-AFE33EE04EB1}" dt="2020-07-12T16:19:55.952" v="1288"/>
          <ac:spMkLst>
            <pc:docMk/>
            <pc:sldMk cId="3786084769" sldId="283"/>
            <ac:spMk id="9" creationId="{A7895A40-19A4-42D6-9D30-DBC1E8002635}"/>
          </ac:spMkLst>
        </pc:spChg>
        <pc:spChg chg="add del">
          <ac:chgData name="Martina Allegra" userId="97f8f31c2f339289" providerId="LiveId" clId="{49596645-A746-4FCF-AA6D-AFE33EE04EB1}" dt="2020-07-12T16:19:55.952" v="1288"/>
          <ac:spMkLst>
            <pc:docMk/>
            <pc:sldMk cId="3786084769" sldId="283"/>
            <ac:spMk id="11" creationId="{02F429C4-ABC9-46FC-818A-B5429CDE4A96}"/>
          </ac:spMkLst>
        </pc:spChg>
        <pc:spChg chg="add del">
          <ac:chgData name="Martina Allegra" userId="97f8f31c2f339289" providerId="LiveId" clId="{49596645-A746-4FCF-AA6D-AFE33EE04EB1}" dt="2020-07-12T16:19:55.952" v="1288"/>
          <ac:spMkLst>
            <pc:docMk/>
            <pc:sldMk cId="3786084769" sldId="283"/>
            <ac:spMk id="13" creationId="{2CEF98E4-3709-4952-8F42-2305CCE34FA3}"/>
          </ac:spMkLst>
        </pc:spChg>
        <pc:spChg chg="add del">
          <ac:chgData name="Martina Allegra" userId="97f8f31c2f339289" providerId="LiveId" clId="{49596645-A746-4FCF-AA6D-AFE33EE04EB1}" dt="2020-07-12T16:19:55.952" v="1288"/>
          <ac:spMkLst>
            <pc:docMk/>
            <pc:sldMk cId="3786084769" sldId="283"/>
            <ac:spMk id="15" creationId="{F10BCCF5-D685-47FF-B675-647EAEB72C8E}"/>
          </ac:spMkLst>
        </pc:spChg>
        <pc:spChg chg="add del">
          <ac:chgData name="Martina Allegra" userId="97f8f31c2f339289" providerId="LiveId" clId="{49596645-A746-4FCF-AA6D-AFE33EE04EB1}" dt="2020-07-12T16:19:55.952" v="1288"/>
          <ac:spMkLst>
            <pc:docMk/>
            <pc:sldMk cId="3786084769" sldId="283"/>
            <ac:spMk id="17" creationId="{B0EE8A42-107A-4D4C-8D56-BBAE95C7FC0D}"/>
          </ac:spMkLst>
        </pc:spChg>
      </pc:sldChg>
      <pc:sldChg chg="add del">
        <pc:chgData name="Martina Allegra" userId="97f8f31c2f339289" providerId="LiveId" clId="{49596645-A746-4FCF-AA6D-AFE33EE04EB1}" dt="2020-07-12T16:19:56.002" v="1289"/>
        <pc:sldMkLst>
          <pc:docMk/>
          <pc:sldMk cId="1724756162" sldId="284"/>
        </pc:sldMkLst>
      </pc:sldChg>
      <pc:sldChg chg="addSp delSp add del setBg delDesignElem">
        <pc:chgData name="Martina Allegra" userId="97f8f31c2f339289" providerId="LiveId" clId="{49596645-A746-4FCF-AA6D-AFE33EE04EB1}" dt="2020-07-12T16:21:37.400" v="1303" actId="2696"/>
        <pc:sldMkLst>
          <pc:docMk/>
          <pc:sldMk cId="3959264851" sldId="285"/>
        </pc:sldMkLst>
        <pc:spChg chg="add del">
          <ac:chgData name="Martina Allegra" userId="97f8f31c2f339289" providerId="LiveId" clId="{49596645-A746-4FCF-AA6D-AFE33EE04EB1}" dt="2020-07-12T16:19:55.952" v="1288"/>
          <ac:spMkLst>
            <pc:docMk/>
            <pc:sldMk cId="3959264851" sldId="285"/>
            <ac:spMk id="37" creationId="{B0EE8A42-107A-4D4C-8D56-BBAE95C7FC0D}"/>
          </ac:spMkLst>
        </pc:spChg>
        <pc:spChg chg="add del">
          <ac:chgData name="Martina Allegra" userId="97f8f31c2f339289" providerId="LiveId" clId="{49596645-A746-4FCF-AA6D-AFE33EE04EB1}" dt="2020-07-12T16:19:55.952" v="1288"/>
          <ac:spMkLst>
            <pc:docMk/>
            <pc:sldMk cId="3959264851" sldId="285"/>
            <ac:spMk id="38" creationId="{A7895A40-19A4-42D6-9D30-DBC1E8002635}"/>
          </ac:spMkLst>
        </pc:spChg>
        <pc:spChg chg="add del">
          <ac:chgData name="Martina Allegra" userId="97f8f31c2f339289" providerId="LiveId" clId="{49596645-A746-4FCF-AA6D-AFE33EE04EB1}" dt="2020-07-12T16:19:55.952" v="1288"/>
          <ac:spMkLst>
            <pc:docMk/>
            <pc:sldMk cId="3959264851" sldId="285"/>
            <ac:spMk id="39" creationId="{02F429C4-ABC9-46FC-818A-B5429CDE4A96}"/>
          </ac:spMkLst>
        </pc:spChg>
        <pc:spChg chg="add del">
          <ac:chgData name="Martina Allegra" userId="97f8f31c2f339289" providerId="LiveId" clId="{49596645-A746-4FCF-AA6D-AFE33EE04EB1}" dt="2020-07-12T16:19:55.952" v="1288"/>
          <ac:spMkLst>
            <pc:docMk/>
            <pc:sldMk cId="3959264851" sldId="285"/>
            <ac:spMk id="40" creationId="{2CEF98E4-3709-4952-8F42-2305CCE34FA3}"/>
          </ac:spMkLst>
        </pc:spChg>
        <pc:spChg chg="add del">
          <ac:chgData name="Martina Allegra" userId="97f8f31c2f339289" providerId="LiveId" clId="{49596645-A746-4FCF-AA6D-AFE33EE04EB1}" dt="2020-07-12T16:19:55.952" v="1288"/>
          <ac:spMkLst>
            <pc:docMk/>
            <pc:sldMk cId="3959264851" sldId="285"/>
            <ac:spMk id="41" creationId="{F10BCCF5-D685-47FF-B675-647EAEB72C8E}"/>
          </ac:spMkLst>
        </pc:spChg>
      </pc:sldChg>
      <pc:sldChg chg="add del">
        <pc:chgData name="Martina Allegra" userId="97f8f31c2f339289" providerId="LiveId" clId="{49596645-A746-4FCF-AA6D-AFE33EE04EB1}" dt="2020-07-12T16:19:56.002" v="1289"/>
        <pc:sldMkLst>
          <pc:docMk/>
          <pc:sldMk cId="1756577943" sldId="286"/>
        </pc:sldMkLst>
      </pc:sldChg>
      <pc:sldChg chg="addSp delSp add del setBg delDesignElem">
        <pc:chgData name="Martina Allegra" userId="97f8f31c2f339289" providerId="LiveId" clId="{49596645-A746-4FCF-AA6D-AFE33EE04EB1}" dt="2020-07-12T16:22:03.049" v="1306" actId="2696"/>
        <pc:sldMkLst>
          <pc:docMk/>
          <pc:sldMk cId="4206796045" sldId="287"/>
        </pc:sldMkLst>
        <pc:spChg chg="add del">
          <ac:chgData name="Martina Allegra" userId="97f8f31c2f339289" providerId="LiveId" clId="{49596645-A746-4FCF-AA6D-AFE33EE04EB1}" dt="2020-07-12T16:19:55.952" v="1288"/>
          <ac:spMkLst>
            <pc:docMk/>
            <pc:sldMk cId="4206796045" sldId="287"/>
            <ac:spMk id="9" creationId="{A7895A40-19A4-42D6-9D30-DBC1E8002635}"/>
          </ac:spMkLst>
        </pc:spChg>
        <pc:spChg chg="add del">
          <ac:chgData name="Martina Allegra" userId="97f8f31c2f339289" providerId="LiveId" clId="{49596645-A746-4FCF-AA6D-AFE33EE04EB1}" dt="2020-07-12T16:19:55.952" v="1288"/>
          <ac:spMkLst>
            <pc:docMk/>
            <pc:sldMk cId="4206796045" sldId="287"/>
            <ac:spMk id="11" creationId="{02F429C4-ABC9-46FC-818A-B5429CDE4A96}"/>
          </ac:spMkLst>
        </pc:spChg>
        <pc:spChg chg="add del">
          <ac:chgData name="Martina Allegra" userId="97f8f31c2f339289" providerId="LiveId" clId="{49596645-A746-4FCF-AA6D-AFE33EE04EB1}" dt="2020-07-12T16:19:55.952" v="1288"/>
          <ac:spMkLst>
            <pc:docMk/>
            <pc:sldMk cId="4206796045" sldId="287"/>
            <ac:spMk id="13" creationId="{2CEF98E4-3709-4952-8F42-2305CCE34FA3}"/>
          </ac:spMkLst>
        </pc:spChg>
        <pc:spChg chg="add del">
          <ac:chgData name="Martina Allegra" userId="97f8f31c2f339289" providerId="LiveId" clId="{49596645-A746-4FCF-AA6D-AFE33EE04EB1}" dt="2020-07-12T16:19:55.952" v="1288"/>
          <ac:spMkLst>
            <pc:docMk/>
            <pc:sldMk cId="4206796045" sldId="287"/>
            <ac:spMk id="15" creationId="{F10BCCF5-D685-47FF-B675-647EAEB72C8E}"/>
          </ac:spMkLst>
        </pc:spChg>
        <pc:spChg chg="add del">
          <ac:chgData name="Martina Allegra" userId="97f8f31c2f339289" providerId="LiveId" clId="{49596645-A746-4FCF-AA6D-AFE33EE04EB1}" dt="2020-07-12T16:19:55.952" v="1288"/>
          <ac:spMkLst>
            <pc:docMk/>
            <pc:sldMk cId="4206796045" sldId="287"/>
            <ac:spMk id="17" creationId="{B0EE8A42-107A-4D4C-8D56-BBAE95C7FC0D}"/>
          </ac:spMkLst>
        </pc:spChg>
      </pc:sldChg>
      <pc:sldChg chg="add del">
        <pc:chgData name="Martina Allegra" userId="97f8f31c2f339289" providerId="LiveId" clId="{49596645-A746-4FCF-AA6D-AFE33EE04EB1}" dt="2020-07-12T16:19:56.002" v="1289"/>
        <pc:sldMkLst>
          <pc:docMk/>
          <pc:sldMk cId="1100761448" sldId="288"/>
        </pc:sldMkLst>
      </pc:sldChg>
      <pc:sldChg chg="modSp add">
        <pc:chgData name="Martina Allegra" userId="97f8f31c2f339289" providerId="LiveId" clId="{49596645-A746-4FCF-AA6D-AFE33EE04EB1}" dt="2020-07-12T16:20:29.055" v="1292"/>
        <pc:sldMkLst>
          <pc:docMk/>
          <pc:sldMk cId="3459260722" sldId="289"/>
        </pc:sldMkLst>
        <pc:spChg chg="mod">
          <ac:chgData name="Martina Allegra" userId="97f8f31c2f339289" providerId="LiveId" clId="{49596645-A746-4FCF-AA6D-AFE33EE04EB1}" dt="2020-07-12T16:20:29.055" v="1292"/>
          <ac:spMkLst>
            <pc:docMk/>
            <pc:sldMk cId="3459260722" sldId="289"/>
            <ac:spMk id="6" creationId="{E8E3EFB6-CF9B-490F-A372-2378CC0B9424}"/>
          </ac:spMkLst>
        </pc:spChg>
      </pc:sldChg>
      <pc:sldChg chg="modSp add">
        <pc:chgData name="Martina Allegra" userId="97f8f31c2f339289" providerId="LiveId" clId="{49596645-A746-4FCF-AA6D-AFE33EE04EB1}" dt="2020-07-12T16:21:09.757" v="1296"/>
        <pc:sldMkLst>
          <pc:docMk/>
          <pc:sldMk cId="2249951255" sldId="290"/>
        </pc:sldMkLst>
        <pc:spChg chg="mod">
          <ac:chgData name="Martina Allegra" userId="97f8f31c2f339289" providerId="LiveId" clId="{49596645-A746-4FCF-AA6D-AFE33EE04EB1}" dt="2020-07-12T16:21:09.757" v="1296"/>
          <ac:spMkLst>
            <pc:docMk/>
            <pc:sldMk cId="2249951255" sldId="290"/>
            <ac:spMk id="6" creationId="{E8E3EFB6-CF9B-490F-A372-2378CC0B9424}"/>
          </ac:spMkLst>
        </pc:spChg>
      </pc:sldChg>
      <pc:sldChg chg="modSp add">
        <pc:chgData name="Martina Allegra" userId="97f8f31c2f339289" providerId="LiveId" clId="{49596645-A746-4FCF-AA6D-AFE33EE04EB1}" dt="2020-07-12T16:21:33.963" v="1302" actId="20577"/>
        <pc:sldMkLst>
          <pc:docMk/>
          <pc:sldMk cId="994229500" sldId="291"/>
        </pc:sldMkLst>
        <pc:spChg chg="mod">
          <ac:chgData name="Martina Allegra" userId="97f8f31c2f339289" providerId="LiveId" clId="{49596645-A746-4FCF-AA6D-AFE33EE04EB1}" dt="2020-07-12T16:21:33.963" v="1302" actId="20577"/>
          <ac:spMkLst>
            <pc:docMk/>
            <pc:sldMk cId="994229500" sldId="291"/>
            <ac:spMk id="6" creationId="{E8E3EFB6-CF9B-490F-A372-2378CC0B9424}"/>
          </ac:spMkLst>
        </pc:spChg>
      </pc:sldChg>
      <pc:sldChg chg="modSp add">
        <pc:chgData name="Martina Allegra" userId="97f8f31c2f339289" providerId="LiveId" clId="{49596645-A746-4FCF-AA6D-AFE33EE04EB1}" dt="2020-07-12T16:21:59.440" v="1305"/>
        <pc:sldMkLst>
          <pc:docMk/>
          <pc:sldMk cId="2355029966" sldId="292"/>
        </pc:sldMkLst>
        <pc:spChg chg="mod">
          <ac:chgData name="Martina Allegra" userId="97f8f31c2f339289" providerId="LiveId" clId="{49596645-A746-4FCF-AA6D-AFE33EE04EB1}" dt="2020-07-12T16:21:59.440" v="1305"/>
          <ac:spMkLst>
            <pc:docMk/>
            <pc:sldMk cId="2355029966" sldId="292"/>
            <ac:spMk id="6" creationId="{E8E3EFB6-CF9B-490F-A372-2378CC0B9424}"/>
          </ac:spMkLst>
        </pc:spChg>
      </pc:sldChg>
      <pc:sldChg chg="modSp add">
        <pc:chgData name="Martina Allegra" userId="97f8f31c2f339289" providerId="LiveId" clId="{49596645-A746-4FCF-AA6D-AFE33EE04EB1}" dt="2020-07-12T16:29:30.504" v="1335" actId="20577"/>
        <pc:sldMkLst>
          <pc:docMk/>
          <pc:sldMk cId="989067346" sldId="293"/>
        </pc:sldMkLst>
        <pc:spChg chg="mod">
          <ac:chgData name="Martina Allegra" userId="97f8f31c2f339289" providerId="LiveId" clId="{49596645-A746-4FCF-AA6D-AFE33EE04EB1}" dt="2020-07-12T16:29:30.504" v="1335" actId="20577"/>
          <ac:spMkLst>
            <pc:docMk/>
            <pc:sldMk cId="989067346" sldId="293"/>
            <ac:spMk id="6" creationId="{E8E3EFB6-CF9B-490F-A372-2378CC0B9424}"/>
          </ac:spMkLst>
        </pc:spChg>
      </pc:sldChg>
    </pc:docChg>
  </pc:docChgLst>
  <pc:docChgLst>
    <pc:chgData name="BIAGIO INCARDONA" userId="S::uni390011@studium.unict.it::3df9c235-da55-4a3f-8779-5e4728fae0e6" providerId="AD" clId="Web-{BF8A89D4-F4DE-44E1-9507-0E66027D4075}"/>
    <pc:docChg chg="modSld">
      <pc:chgData name="BIAGIO INCARDONA" userId="S::uni390011@studium.unict.it::3df9c235-da55-4a3f-8779-5e4728fae0e6" providerId="AD" clId="Web-{BF8A89D4-F4DE-44E1-9507-0E66027D4075}" dt="2021-07-04T14:37:09.421" v="1" actId="20577"/>
      <pc:docMkLst>
        <pc:docMk/>
      </pc:docMkLst>
      <pc:sldChg chg="addCm">
        <pc:chgData name="BIAGIO INCARDONA" userId="S::uni390011@studium.unict.it::3df9c235-da55-4a3f-8779-5e4728fae0e6" providerId="AD" clId="Web-{BF8A89D4-F4DE-44E1-9507-0E66027D4075}" dt="2021-07-04T14:36:34.795" v="0"/>
        <pc:sldMkLst>
          <pc:docMk/>
          <pc:sldMk cId="3818471564" sldId="305"/>
        </pc:sldMkLst>
      </pc:sldChg>
      <pc:sldChg chg="modSp">
        <pc:chgData name="BIAGIO INCARDONA" userId="S::uni390011@studium.unict.it::3df9c235-da55-4a3f-8779-5e4728fae0e6" providerId="AD" clId="Web-{BF8A89D4-F4DE-44E1-9507-0E66027D4075}" dt="2021-07-04T14:37:09.421" v="1" actId="20577"/>
        <pc:sldMkLst>
          <pc:docMk/>
          <pc:sldMk cId="3092640514" sldId="310"/>
        </pc:sldMkLst>
        <pc:spChg chg="mod">
          <ac:chgData name="BIAGIO INCARDONA" userId="S::uni390011@studium.unict.it::3df9c235-da55-4a3f-8779-5e4728fae0e6" providerId="AD" clId="Web-{BF8A89D4-F4DE-44E1-9507-0E66027D4075}" dt="2021-07-04T14:37:09.421" v="1" actId="20577"/>
          <ac:spMkLst>
            <pc:docMk/>
            <pc:sldMk cId="3092640514" sldId="310"/>
            <ac:spMk id="29" creationId="{376B18F5-88CC-413D-A98F-AA51AAA914D9}"/>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7-04T07:36:34.795" idx="2">
    <p:pos x="10" y="10"/>
    <p:text>The dashboard is composed as follow:
- three (maybe four) charts
- one drop down....
- A  new button....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22DFA8-2EB4-45E7-BF49-3C963B36BDA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38A321A-E67A-4005-8B65-D2C0FDF5E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C131AE16-3C9E-44D2-ABB1-8C087C6C31D0}"/>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5" name="Segnaposto piè di pagina 4">
            <a:extLst>
              <a:ext uri="{FF2B5EF4-FFF2-40B4-BE49-F238E27FC236}">
                <a16:creationId xmlns:a16="http://schemas.microsoft.com/office/drawing/2014/main" id="{47073088-8048-416D-BC37-EF2B10D1E8E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934A4AF-2A18-4A3F-85FB-F94D85BA0427}"/>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2206909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549B5D-99A3-4C6D-8C73-6CEF9D5B395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F7DBC2E-D371-4611-BDCC-3AE1F0012D4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CB4F0AE-A634-402F-BEA3-461D46C0E8B5}"/>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5" name="Segnaposto piè di pagina 4">
            <a:extLst>
              <a:ext uri="{FF2B5EF4-FFF2-40B4-BE49-F238E27FC236}">
                <a16:creationId xmlns:a16="http://schemas.microsoft.com/office/drawing/2014/main" id="{3E37A73C-AEA7-4DF3-B39D-8F6872B87EA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FDC98FF-A4CA-4693-9784-F1C60E603CC6}"/>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113068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87FA997-6397-4F27-9008-181EFA03EC5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2621F1C4-8F24-4DCA-93AD-AC9996B4C750}"/>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F6181AB-C460-420C-8803-F955CA724A0A}"/>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5" name="Segnaposto piè di pagina 4">
            <a:extLst>
              <a:ext uri="{FF2B5EF4-FFF2-40B4-BE49-F238E27FC236}">
                <a16:creationId xmlns:a16="http://schemas.microsoft.com/office/drawing/2014/main" id="{5F6F3601-261F-4E19-A325-397E8FD3D7D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68EED25-6C49-4181-B649-B214310E96AB}"/>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35726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6AD43D-6B6E-46AD-8738-1FE355040F1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7E54046-6149-4799-8C35-3E2FDEA3EEEC}"/>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5E951AD-AF1B-4706-A093-C3D8D4BED92E}"/>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5" name="Segnaposto piè di pagina 4">
            <a:extLst>
              <a:ext uri="{FF2B5EF4-FFF2-40B4-BE49-F238E27FC236}">
                <a16:creationId xmlns:a16="http://schemas.microsoft.com/office/drawing/2014/main" id="{689AAD7D-8E2B-49A4-92AB-D192A4539CC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43DFAAF-5244-4513-9C76-C7C929E8BA7E}"/>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577933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BE3746-5DAC-4AF7-897F-5D09F94D2EEA}"/>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1E70D7B-C63C-4F4F-B1FE-1B98F2729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183D21C-BA8A-4865-99EF-32B9D0550208}"/>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5" name="Segnaposto piè di pagina 4">
            <a:extLst>
              <a:ext uri="{FF2B5EF4-FFF2-40B4-BE49-F238E27FC236}">
                <a16:creationId xmlns:a16="http://schemas.microsoft.com/office/drawing/2014/main" id="{F8403068-6032-4C56-8452-BF1F72D6AFE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341E6BB-4AB4-4930-B532-C12C5C357F19}"/>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4040171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DD7B93-12B0-4C6B-AF42-3E030B2A48E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563D4C9-0BB2-4EB1-ACA9-77A6BA8EDA3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5E3925-68D2-4DE5-BB64-E9F3E7CE9F8B}"/>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BB8DDC3A-F929-419F-9137-36BEA8B19066}"/>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6" name="Segnaposto piè di pagina 5">
            <a:extLst>
              <a:ext uri="{FF2B5EF4-FFF2-40B4-BE49-F238E27FC236}">
                <a16:creationId xmlns:a16="http://schemas.microsoft.com/office/drawing/2014/main" id="{04566920-F769-4FBB-BD4D-AB93BA3F083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2B40FC7-EA8F-4674-B7D2-6D850A9DAC08}"/>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3415088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ED5C2F-E1BC-49C8-93BA-B3B31004DAD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83B1DC5-6B04-4D9C-82A1-D0F1810268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C3E1745-2A64-4E83-B505-97ED71E8B551}"/>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FDC3F9E-68FE-4381-880A-1B040A7BEB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B3342CD-5B9A-497C-9A06-FA705864411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52BB87D-BA57-483D-9D29-1DA81E2C6648}"/>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8" name="Segnaposto piè di pagina 7">
            <a:extLst>
              <a:ext uri="{FF2B5EF4-FFF2-40B4-BE49-F238E27FC236}">
                <a16:creationId xmlns:a16="http://schemas.microsoft.com/office/drawing/2014/main" id="{62396BE2-F995-4810-A682-65AAC4151B63}"/>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CD1A864-A468-4464-A4AF-F38E41310DDE}"/>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2053325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F50AE1-6DBB-4FBD-90E2-D52BDDD5983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6F1150A-B230-470F-A83E-3736C0DD8F8E}"/>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4" name="Segnaposto piè di pagina 3">
            <a:extLst>
              <a:ext uri="{FF2B5EF4-FFF2-40B4-BE49-F238E27FC236}">
                <a16:creationId xmlns:a16="http://schemas.microsoft.com/office/drawing/2014/main" id="{BF8F8F5C-BAE7-4A7A-8388-91E4CEA119D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927F16C6-FDAC-4D8C-858B-0BFA8E19460D}"/>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351055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99FBCAD-9627-48B8-90FD-D59F8E98503A}"/>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3" name="Segnaposto piè di pagina 2">
            <a:extLst>
              <a:ext uri="{FF2B5EF4-FFF2-40B4-BE49-F238E27FC236}">
                <a16:creationId xmlns:a16="http://schemas.microsoft.com/office/drawing/2014/main" id="{9E0EC212-7195-4ABB-8D41-EB36CE02153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8D46DC5-54E4-4E09-BCD0-D6C942471695}"/>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386383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C16EFDD-F268-4C1B-884B-5E1C07B69E1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3FE6F7F-3864-45A5-AB96-B255EC414E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DC64778-FA0C-4A06-A3F0-841931380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01499F9-DE76-4D70-88D0-0CDE85D14F86}"/>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6" name="Segnaposto piè di pagina 5">
            <a:extLst>
              <a:ext uri="{FF2B5EF4-FFF2-40B4-BE49-F238E27FC236}">
                <a16:creationId xmlns:a16="http://schemas.microsoft.com/office/drawing/2014/main" id="{63E029DC-9ED9-4E1C-999B-5AD805E0237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FFF6C63-E16B-4E93-96CF-3FE58A864CF5}"/>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69582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488B80-C60D-469E-8C23-68E8C86F525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AC7E20A-F038-40DB-A9C0-BE051B11CA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157CB4E-19DE-4A69-A591-8F29CDF09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EA38225-A2E8-4D1F-B249-C117A633CB1B}"/>
              </a:ext>
            </a:extLst>
          </p:cNvPr>
          <p:cNvSpPr>
            <a:spLocks noGrp="1"/>
          </p:cNvSpPr>
          <p:nvPr>
            <p:ph type="dt" sz="half" idx="10"/>
          </p:nvPr>
        </p:nvSpPr>
        <p:spPr/>
        <p:txBody>
          <a:bodyPr/>
          <a:lstStyle/>
          <a:p>
            <a:fld id="{A4AA064F-F28B-4F73-8ADF-F1BD98171E7B}" type="datetimeFigureOut">
              <a:rPr lang="it-IT" smtClean="0"/>
              <a:t>05/07/2021</a:t>
            </a:fld>
            <a:endParaRPr lang="it-IT"/>
          </a:p>
        </p:txBody>
      </p:sp>
      <p:sp>
        <p:nvSpPr>
          <p:cNvPr id="6" name="Segnaposto piè di pagina 5">
            <a:extLst>
              <a:ext uri="{FF2B5EF4-FFF2-40B4-BE49-F238E27FC236}">
                <a16:creationId xmlns:a16="http://schemas.microsoft.com/office/drawing/2014/main" id="{8BAE4F4C-6E2B-4AD7-A03A-A8EA59804A8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E408F26-44A9-4BC5-8E09-E93ACDCE7722}"/>
              </a:ext>
            </a:extLst>
          </p:cNvPr>
          <p:cNvSpPr>
            <a:spLocks noGrp="1"/>
          </p:cNvSpPr>
          <p:nvPr>
            <p:ph type="sldNum" sz="quarter" idx="12"/>
          </p:nvPr>
        </p:nvSpPr>
        <p:spPr/>
        <p:txBody>
          <a:bodyPr/>
          <a:lstStyle/>
          <a:p>
            <a:fld id="{4FDDD95E-5B5D-4A93-ABBD-E344C44DF531}" type="slidenum">
              <a:rPr lang="it-IT" smtClean="0"/>
              <a:t>‹#›</a:t>
            </a:fld>
            <a:endParaRPr lang="it-IT"/>
          </a:p>
        </p:txBody>
      </p:sp>
    </p:spTree>
    <p:extLst>
      <p:ext uri="{BB962C8B-B14F-4D97-AF65-F5344CB8AC3E}">
        <p14:creationId xmlns:p14="http://schemas.microsoft.com/office/powerpoint/2010/main" val="2178202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AF315D-AEF2-42EB-AF6F-C9D0A8B56E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9C073568-9A8C-47BB-85DA-E8AA670C34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2A06975-6C25-4DC6-83BE-4F2506AEDA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A064F-F28B-4F73-8ADF-F1BD98171E7B}" type="datetimeFigureOut">
              <a:rPr lang="it-IT" smtClean="0"/>
              <a:t>05/07/2021</a:t>
            </a:fld>
            <a:endParaRPr lang="it-IT"/>
          </a:p>
        </p:txBody>
      </p:sp>
      <p:sp>
        <p:nvSpPr>
          <p:cNvPr id="5" name="Segnaposto piè di pagina 4">
            <a:extLst>
              <a:ext uri="{FF2B5EF4-FFF2-40B4-BE49-F238E27FC236}">
                <a16:creationId xmlns:a16="http://schemas.microsoft.com/office/drawing/2014/main" id="{A5044591-9281-431C-A86C-76EA061121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2ED57569-85F6-4959-989F-B5A4959411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DDD95E-5B5D-4A93-ABBD-E344C44DF531}" type="slidenum">
              <a:rPr lang="it-IT" smtClean="0"/>
              <a:t>‹#›</a:t>
            </a:fld>
            <a:endParaRPr lang="it-IT"/>
          </a:p>
        </p:txBody>
      </p:sp>
    </p:spTree>
    <p:extLst>
      <p:ext uri="{BB962C8B-B14F-4D97-AF65-F5344CB8AC3E}">
        <p14:creationId xmlns:p14="http://schemas.microsoft.com/office/powerpoint/2010/main" val="1164438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tudentiunict.sharepoint.com/sites/Bigdataproject/Shared%20Documents/General/Presentation_BDA.pptx" TargetMode="External"/><Relationship Id="rId2" Type="http://schemas.openxmlformats.org/officeDocument/2006/relationships/hyperlink" Target="https://www.kaggle.com/xvivancos/barcelona-data-set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68.png"/><Relationship Id="rId16"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image" Target="../media/image84.png"/><Relationship Id="rId16"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image" Target="../media/image52.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100.png"/><Relationship Id="rId16"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s>
</file>

<file path=ppt/slides/_rels/slide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studentiunict.sharepoint.com/sites/Bigdataproject/Shared%20Documents/General/Presentation_BDA.pptx" TargetMode="External"/><Relationship Id="rId2" Type="http://schemas.openxmlformats.org/officeDocument/2006/relationships/hyperlink" Target="https://www.kaggle.com/marcvelmer/barcelona-accidents" TargetMode="External"/><Relationship Id="rId1" Type="http://schemas.openxmlformats.org/officeDocument/2006/relationships/slideLayout" Target="../slideLayouts/slideLayout2.xml"/><Relationship Id="rId4" Type="http://schemas.openxmlformats.org/officeDocument/2006/relationships/hyperlink" Target="https://opendata-ajuntament.barcelona.cat/data/en/dataset/poblacio-exposada-mapa-estrategic-soroll/resource/2a158068-414b-4dc1-940f-16c4bf03d2c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555606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3" name="Casella di testo 153">
            <a:extLst>
              <a:ext uri="{FF2B5EF4-FFF2-40B4-BE49-F238E27FC236}">
                <a16:creationId xmlns:a16="http://schemas.microsoft.com/office/drawing/2014/main" id="{EBA77448-07B5-4AF6-95BD-DD0EFA7814C4}"/>
              </a:ext>
            </a:extLst>
          </p:cNvPr>
          <p:cNvSpPr txBox="1"/>
          <p:nvPr/>
        </p:nvSpPr>
        <p:spPr>
          <a:xfrm>
            <a:off x="6544596" y="2035991"/>
            <a:ext cx="3240287" cy="278601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defRPr/>
            </a:pPr>
            <a:r>
              <a:rPr lang="it-IT" sz="5400" b="1" dirty="0">
                <a:solidFill>
                  <a:srgbClr val="F1BF00"/>
                </a:solidFill>
                <a:latin typeface="Andalus"/>
                <a:ea typeface="Calibri" panose="020F0502020204030204" pitchFamily="34" charset="0"/>
                <a:cs typeface="Andalus"/>
              </a:rPr>
              <a:t>The </a:t>
            </a:r>
          </a:p>
          <a:p>
            <a:pPr>
              <a:lnSpc>
                <a:spcPct val="107000"/>
              </a:lnSpc>
              <a:spcAft>
                <a:spcPts val="800"/>
              </a:spcAft>
              <a:defRPr/>
            </a:pPr>
            <a:r>
              <a:rPr lang="it-IT" sz="5400" b="1" dirty="0">
                <a:solidFill>
                  <a:srgbClr val="F1BF00"/>
                </a:solidFill>
                <a:latin typeface="Andalus"/>
                <a:ea typeface="Calibri" panose="020F0502020204030204" pitchFamily="34" charset="0"/>
                <a:cs typeface="Andalus"/>
              </a:rPr>
              <a:t>City of Barcelo</a:t>
            </a:r>
            <a:r>
              <a:rPr lang="it-IT" sz="6000" b="1" dirty="0">
                <a:solidFill>
                  <a:srgbClr val="F1BF00"/>
                </a:solidFill>
                <a:latin typeface="Andalus"/>
                <a:ea typeface="Calibri" panose="020F0502020204030204" pitchFamily="34" charset="0"/>
                <a:cs typeface="Andalus"/>
              </a:rPr>
              <a:t>na</a:t>
            </a:r>
          </a:p>
        </p:txBody>
      </p:sp>
      <p:sp>
        <p:nvSpPr>
          <p:cNvPr id="19" name="Casella di testo 161">
            <a:extLst>
              <a:ext uri="{FF2B5EF4-FFF2-40B4-BE49-F238E27FC236}">
                <a16:creationId xmlns:a16="http://schemas.microsoft.com/office/drawing/2014/main" id="{7DA9FFE5-67DB-4DF1-B210-21A01C872807}"/>
              </a:ext>
            </a:extLst>
          </p:cNvPr>
          <p:cNvSpPr txBox="1"/>
          <p:nvPr/>
        </p:nvSpPr>
        <p:spPr>
          <a:xfrm>
            <a:off x="891907" y="5234782"/>
            <a:ext cx="4316646" cy="965397"/>
          </a:xfrm>
          <a:prstGeom prst="rect">
            <a:avLst/>
          </a:prstGeom>
          <a:noFill/>
          <a:ln w="190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it-IT" sz="2200" b="1" i="0" u="none" strike="noStrike" kern="1200" cap="none" spc="0" normalizeH="0" baseline="0" noProof="0" dirty="0">
                <a:ln>
                  <a:noFill/>
                </a:ln>
                <a:solidFill>
                  <a:prstClr val="black"/>
                </a:solidFill>
                <a:effectLst/>
                <a:uLnTx/>
                <a:uFillTx/>
                <a:latin typeface="Andalus" panose="02020603050405020304" pitchFamily="18" charset="-78"/>
                <a:ea typeface="Calibri" panose="020F0502020204030204" pitchFamily="34" charset="0"/>
                <a:cs typeface="Andalus" panose="02020603050405020304" pitchFamily="18" charset="-78"/>
              </a:rPr>
              <a:t>Students: </a:t>
            </a:r>
            <a:r>
              <a:rPr lang="en-US" sz="2200" b="1" dirty="0">
                <a:solidFill>
                  <a:prstClr val="black"/>
                </a:solidFill>
                <a:latin typeface="Andalus" panose="02020603050405020304" pitchFamily="18" charset="-78"/>
                <a:ea typeface="Calibri" panose="020F0502020204030204" pitchFamily="34" charset="0"/>
                <a:cs typeface="Andalus" panose="02020603050405020304" pitchFamily="18" charset="-78"/>
              </a:rPr>
              <a:t>Anahita </a:t>
            </a:r>
            <a:r>
              <a:rPr lang="en-US" sz="2200" b="1" dirty="0" err="1">
                <a:solidFill>
                  <a:prstClr val="black"/>
                </a:solidFill>
                <a:latin typeface="Andalus" panose="02020603050405020304" pitchFamily="18" charset="-78"/>
                <a:ea typeface="Calibri" panose="020F0502020204030204" pitchFamily="34" charset="0"/>
                <a:cs typeface="Andalus" panose="02020603050405020304" pitchFamily="18" charset="-78"/>
              </a:rPr>
              <a:t>Esfandiaryfard</a:t>
            </a:r>
            <a:r>
              <a:rPr lang="en-US" sz="2200" b="1" dirty="0">
                <a:solidFill>
                  <a:prstClr val="black"/>
                </a:solidFill>
                <a:latin typeface="Andalus" panose="02020603050405020304" pitchFamily="18" charset="-78"/>
                <a:ea typeface="Calibri" panose="020F0502020204030204" pitchFamily="34" charset="0"/>
                <a:cs typeface="Andalus" panose="02020603050405020304" pitchFamily="18" charset="-78"/>
              </a:rPr>
              <a:t> </a:t>
            </a:r>
            <a:endParaRPr lang="it-IT" sz="2200" b="1" dirty="0">
              <a:solidFill>
                <a:prstClr val="black"/>
              </a:solidFill>
              <a:latin typeface="Andalus" panose="02020603050405020304" pitchFamily="18" charset="-78"/>
              <a:ea typeface="Calibri" panose="020F0502020204030204" pitchFamily="34" charset="0"/>
              <a:cs typeface="Andalus" panose="02020603050405020304" pitchFamily="18" charset="-78"/>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it-IT" sz="2200" b="1" i="0" u="none" strike="noStrike" kern="1200" cap="none" spc="0" normalizeH="0" baseline="0" noProof="0" dirty="0">
                <a:ln>
                  <a:noFill/>
                </a:ln>
                <a:solidFill>
                  <a:prstClr val="black"/>
                </a:solidFill>
                <a:effectLst/>
                <a:uLnTx/>
                <a:uFillTx/>
                <a:latin typeface="Andalus" panose="02020603050405020304" pitchFamily="18" charset="-78"/>
                <a:ea typeface="Calibri" panose="020F0502020204030204" pitchFamily="34" charset="0"/>
                <a:cs typeface="Andalus" panose="02020603050405020304" pitchFamily="18" charset="-78"/>
              </a:rPr>
              <a:t>	</a:t>
            </a:r>
            <a:r>
              <a:rPr kumimoji="0" lang="it-IT" sz="2200" b="1" i="0" u="none" strike="noStrike" kern="1200" cap="none" spc="0" normalizeH="0" noProof="0" dirty="0">
                <a:ln>
                  <a:noFill/>
                </a:ln>
                <a:solidFill>
                  <a:prstClr val="black"/>
                </a:solidFill>
                <a:effectLst/>
                <a:uLnTx/>
                <a:uFillTx/>
                <a:latin typeface="Andalus" panose="02020603050405020304" pitchFamily="18" charset="-78"/>
                <a:ea typeface="Calibri" panose="020F0502020204030204" pitchFamily="34" charset="0"/>
                <a:cs typeface="Andalus" panose="02020603050405020304" pitchFamily="18" charset="-78"/>
              </a:rPr>
              <a:t>   </a:t>
            </a:r>
            <a:r>
              <a:rPr kumimoji="0" lang="it-IT" sz="2200" b="1" i="0" u="none" strike="noStrike" kern="1200" cap="none" spc="0" normalizeH="0" baseline="0" noProof="0" dirty="0">
                <a:ln>
                  <a:noFill/>
                </a:ln>
                <a:solidFill>
                  <a:prstClr val="black"/>
                </a:solidFill>
                <a:effectLst/>
                <a:uLnTx/>
                <a:uFillTx/>
                <a:latin typeface="Andalus" panose="02020603050405020304" pitchFamily="18" charset="-78"/>
                <a:ea typeface="Calibri" panose="020F0502020204030204" pitchFamily="34" charset="0"/>
                <a:cs typeface="Andalus" panose="02020603050405020304" pitchFamily="18" charset="-78"/>
              </a:rPr>
              <a:t>Biagio</a:t>
            </a:r>
            <a:r>
              <a:rPr kumimoji="0" lang="it-IT" sz="2200" b="1" i="0" u="none" strike="noStrike" kern="1200" cap="none" spc="0" normalizeH="0" noProof="0" dirty="0">
                <a:ln>
                  <a:noFill/>
                </a:ln>
                <a:solidFill>
                  <a:prstClr val="black"/>
                </a:solidFill>
                <a:effectLst/>
                <a:uLnTx/>
                <a:uFillTx/>
                <a:latin typeface="Andalus" panose="02020603050405020304" pitchFamily="18" charset="-78"/>
                <a:ea typeface="Calibri" panose="020F0502020204030204" pitchFamily="34" charset="0"/>
                <a:cs typeface="Andalus" panose="02020603050405020304" pitchFamily="18" charset="-78"/>
              </a:rPr>
              <a:t> Incardona</a:t>
            </a:r>
            <a:endParaRPr kumimoji="0" lang="it-IT" sz="1050" b="1" i="0" u="none" strike="noStrike" kern="1200" cap="none" spc="0" normalizeH="0" baseline="0" noProof="0" dirty="0">
              <a:ln>
                <a:noFill/>
              </a:ln>
              <a:solidFill>
                <a:prstClr val="black"/>
              </a:solidFill>
              <a:effectLst/>
              <a:uLnTx/>
              <a:uFillTx/>
              <a:latin typeface="Andalus" panose="02020603050405020304" pitchFamily="18" charset="-78"/>
              <a:ea typeface="Calibri" panose="020F0502020204030204" pitchFamily="34" charset="0"/>
              <a:cs typeface="Andalus" panose="02020603050405020304" pitchFamily="18" charset="-78"/>
            </a:endParaRPr>
          </a:p>
        </p:txBody>
      </p:sp>
      <p:sp>
        <p:nvSpPr>
          <p:cNvPr id="21" name="CasellaDiTesto 21">
            <a:extLst>
              <a:ext uri="{FF2B5EF4-FFF2-40B4-BE49-F238E27FC236}">
                <a16:creationId xmlns:a16="http://schemas.microsoft.com/office/drawing/2014/main" id="{772193D0-66F6-42BB-B006-113D665B265D}"/>
              </a:ext>
            </a:extLst>
          </p:cNvPr>
          <p:cNvSpPr txBox="1"/>
          <p:nvPr/>
        </p:nvSpPr>
        <p:spPr>
          <a:xfrm>
            <a:off x="6544597" y="5269619"/>
            <a:ext cx="32402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b="0" i="0" u="none" strike="noStrike" kern="1200" cap="none" spc="0" normalizeH="0" baseline="0" noProof="0" dirty="0">
                <a:ln>
                  <a:noFill/>
                </a:ln>
                <a:solidFill>
                  <a:prstClr val="black"/>
                </a:solidFill>
                <a:effectLst/>
                <a:uLnTx/>
                <a:uFillTx/>
                <a:latin typeface="Andalus" panose="02020603050405020304" pitchFamily="18" charset="-78"/>
                <a:cs typeface="Andalus" panose="02020603050405020304" pitchFamily="18" charset="-78"/>
              </a:rPr>
              <a:t>Academic Year 2020 - 2021</a:t>
            </a:r>
          </a:p>
        </p:txBody>
      </p:sp>
      <p:grpSp>
        <p:nvGrpSpPr>
          <p:cNvPr id="6" name="Group 5"/>
          <p:cNvGrpSpPr/>
          <p:nvPr/>
        </p:nvGrpSpPr>
        <p:grpSpPr>
          <a:xfrm>
            <a:off x="802591" y="1085102"/>
            <a:ext cx="3950885" cy="3479808"/>
            <a:chOff x="734326" y="700307"/>
            <a:chExt cx="4316646" cy="3777715"/>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0041" r="20314" b="22763"/>
            <a:stretch/>
          </p:blipFill>
          <p:spPr>
            <a:xfrm>
              <a:off x="734326" y="700307"/>
              <a:ext cx="4316646" cy="3777715"/>
            </a:xfrm>
            <a:prstGeom prst="rect">
              <a:avLst/>
            </a:prstGeom>
          </p:spPr>
        </p:pic>
        <p:cxnSp>
          <p:nvCxnSpPr>
            <p:cNvPr id="4" name="Straight Connector 3"/>
            <p:cNvCxnSpPr/>
            <p:nvPr/>
          </p:nvCxnSpPr>
          <p:spPr>
            <a:xfrm>
              <a:off x="734326" y="4478022"/>
              <a:ext cx="4316646"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84488" y="512556"/>
            <a:ext cx="2969624" cy="1465015"/>
          </a:xfrm>
          <a:prstGeom prst="rect">
            <a:avLst/>
          </a:prstGeom>
        </p:spPr>
      </p:pic>
    </p:spTree>
    <p:extLst>
      <p:ext uri="{BB962C8B-B14F-4D97-AF65-F5344CB8AC3E}">
        <p14:creationId xmlns:p14="http://schemas.microsoft.com/office/powerpoint/2010/main" val="10073856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B2BD227-5B2B-4F2B-9916-E28DF560F0DD}"/>
              </a:ext>
            </a:extLst>
          </p:cNvPr>
          <p:cNvSpPr txBox="1"/>
          <p:nvPr/>
        </p:nvSpPr>
        <p:spPr>
          <a:xfrm>
            <a:off x="625687" y="510155"/>
            <a:ext cx="10380617" cy="5909310"/>
          </a:xfrm>
          <a:prstGeom prst="rect">
            <a:avLst/>
          </a:prstGeom>
          <a:solidFill>
            <a:schemeClr val="bg1">
              <a:lumMod val="95000"/>
            </a:schemeClr>
          </a:solidFill>
        </p:spPr>
        <p:txBody>
          <a:bodyPr wrap="square" lIns="91440" tIns="45720" rIns="91440" bIns="45720" rtlCol="0" anchor="t">
            <a:spAutoFit/>
          </a:bodyPr>
          <a:lstStyle/>
          <a:p>
            <a:pPr lvl="0">
              <a:defRPr/>
            </a:pPr>
            <a:endParaRPr lang="en-US" dirty="0" smtClean="0">
              <a:latin typeface="Garamond"/>
            </a:endParaRPr>
          </a:p>
          <a:p>
            <a:pPr lvl="0">
              <a:defRPr/>
            </a:pPr>
            <a:r>
              <a:rPr lang="en-US" dirty="0" smtClean="0">
                <a:latin typeface="Garamond"/>
              </a:rPr>
              <a:t>The </a:t>
            </a:r>
            <a:r>
              <a:rPr lang="en-US" dirty="0">
                <a:latin typeface="Garamond"/>
              </a:rPr>
              <a:t>relationships among the dimensional attributes are expressed by hierarchies.  The functional dependencies are</a:t>
            </a:r>
            <a:r>
              <a:rPr lang="en-US" dirty="0" smtClean="0">
                <a:latin typeface="Garamond"/>
              </a:rPr>
              <a:t>:</a:t>
            </a:r>
          </a:p>
          <a:p>
            <a:pPr lvl="0">
              <a:defRPr/>
            </a:pPr>
            <a:endParaRPr lang="en-US" dirty="0" smtClean="0">
              <a:latin typeface="Garamond"/>
            </a:endParaRPr>
          </a:p>
          <a:p>
            <a:pPr lvl="0">
              <a:defRPr/>
            </a:pPr>
            <a:r>
              <a:rPr lang="en-US" dirty="0" smtClean="0">
                <a:latin typeface="Garamond"/>
              </a:rPr>
              <a:t>• For </a:t>
            </a:r>
            <a:r>
              <a:rPr lang="en-US" dirty="0" err="1">
                <a:latin typeface="Garamond"/>
              </a:rPr>
              <a:t>dateid</a:t>
            </a:r>
            <a:r>
              <a:rPr lang="en-US" dirty="0" smtClean="0">
                <a:latin typeface="Garamond"/>
              </a:rPr>
              <a:t>:</a:t>
            </a:r>
          </a:p>
          <a:p>
            <a:pPr lvl="0">
              <a:defRPr/>
            </a:pPr>
            <a:r>
              <a:rPr lang="en-US" dirty="0">
                <a:latin typeface="Garamond"/>
              </a:rPr>
              <a:t>	</a:t>
            </a:r>
            <a:r>
              <a:rPr lang="en-US" dirty="0" err="1" smtClean="0">
                <a:latin typeface="Garamond"/>
              </a:rPr>
              <a:t>dateid</a:t>
            </a:r>
            <a:r>
              <a:rPr lang="en-US" dirty="0" err="1">
                <a:latin typeface="Garamond"/>
              </a:rPr>
              <a:t>→year→month→weekday→day→</a:t>
            </a:r>
            <a:r>
              <a:rPr lang="en-US" dirty="0" err="1" smtClean="0">
                <a:latin typeface="Garamond"/>
              </a:rPr>
              <a:t>hour</a:t>
            </a:r>
            <a:endParaRPr lang="en-US" dirty="0" smtClean="0">
              <a:latin typeface="Garamond"/>
            </a:endParaRPr>
          </a:p>
          <a:p>
            <a:pPr lvl="0">
              <a:defRPr/>
            </a:pPr>
            <a:r>
              <a:rPr lang="en-US" dirty="0" smtClean="0">
                <a:latin typeface="Garamond"/>
              </a:rPr>
              <a:t>• For </a:t>
            </a:r>
            <a:r>
              <a:rPr lang="en-US" dirty="0" err="1">
                <a:latin typeface="Garamond"/>
              </a:rPr>
              <a:t>districtid</a:t>
            </a:r>
            <a:r>
              <a:rPr lang="en-US" dirty="0" smtClean="0">
                <a:latin typeface="Garamond"/>
              </a:rPr>
              <a:t>:</a:t>
            </a:r>
          </a:p>
          <a:p>
            <a:pPr lvl="0">
              <a:defRPr/>
            </a:pPr>
            <a:r>
              <a:rPr lang="en-US" dirty="0">
                <a:latin typeface="Garamond"/>
              </a:rPr>
              <a:t>	</a:t>
            </a:r>
            <a:r>
              <a:rPr lang="en-US" dirty="0" err="1" smtClean="0">
                <a:latin typeface="Garamond"/>
              </a:rPr>
              <a:t>districtid</a:t>
            </a:r>
            <a:r>
              <a:rPr lang="en-US" dirty="0" err="1">
                <a:latin typeface="Garamond"/>
              </a:rPr>
              <a:t>→</a:t>
            </a:r>
            <a:r>
              <a:rPr lang="en-US" dirty="0" err="1" smtClean="0">
                <a:latin typeface="Garamond"/>
              </a:rPr>
              <a:t>districtname</a:t>
            </a:r>
            <a:endParaRPr lang="en-US" dirty="0" smtClean="0">
              <a:latin typeface="Garamond"/>
            </a:endParaRPr>
          </a:p>
          <a:p>
            <a:pPr lvl="0">
              <a:defRPr/>
            </a:pPr>
            <a:r>
              <a:rPr lang="en-US" dirty="0" smtClean="0">
                <a:latin typeface="Garamond"/>
              </a:rPr>
              <a:t>• For </a:t>
            </a:r>
            <a:r>
              <a:rPr lang="en-US" dirty="0" err="1">
                <a:latin typeface="Garamond"/>
              </a:rPr>
              <a:t>genderid</a:t>
            </a:r>
            <a:r>
              <a:rPr lang="en-US" dirty="0" smtClean="0">
                <a:latin typeface="Garamond"/>
              </a:rPr>
              <a:t>:</a:t>
            </a:r>
          </a:p>
          <a:p>
            <a:pPr lvl="0">
              <a:defRPr/>
            </a:pPr>
            <a:r>
              <a:rPr lang="en-US" dirty="0">
                <a:latin typeface="Garamond"/>
              </a:rPr>
              <a:t>	</a:t>
            </a:r>
            <a:r>
              <a:rPr lang="en-US" dirty="0" err="1" smtClean="0">
                <a:latin typeface="Garamond"/>
              </a:rPr>
              <a:t>genderid</a:t>
            </a:r>
            <a:r>
              <a:rPr lang="en-US" dirty="0" err="1">
                <a:latin typeface="Garamond"/>
              </a:rPr>
              <a:t>→</a:t>
            </a:r>
            <a:r>
              <a:rPr lang="en-US" dirty="0" err="1" smtClean="0">
                <a:latin typeface="Garamond"/>
              </a:rPr>
              <a:t>gender</a:t>
            </a:r>
            <a:endParaRPr lang="en-US" dirty="0" smtClean="0">
              <a:latin typeface="Garamond"/>
            </a:endParaRPr>
          </a:p>
          <a:p>
            <a:pPr lvl="0">
              <a:defRPr/>
            </a:pPr>
            <a:r>
              <a:rPr lang="en-US" dirty="0" smtClean="0">
                <a:latin typeface="Garamond"/>
              </a:rPr>
              <a:t>• For </a:t>
            </a:r>
            <a:r>
              <a:rPr lang="en-US" dirty="0" err="1">
                <a:latin typeface="Garamond"/>
              </a:rPr>
              <a:t>ageid</a:t>
            </a:r>
            <a:r>
              <a:rPr lang="en-US" dirty="0" smtClean="0">
                <a:latin typeface="Garamond"/>
              </a:rPr>
              <a:t>:</a:t>
            </a:r>
          </a:p>
          <a:p>
            <a:pPr lvl="0">
              <a:defRPr/>
            </a:pPr>
            <a:r>
              <a:rPr lang="en-US" dirty="0">
                <a:latin typeface="Garamond"/>
              </a:rPr>
              <a:t>	</a:t>
            </a:r>
            <a:r>
              <a:rPr lang="en-US" dirty="0" err="1" smtClean="0">
                <a:latin typeface="Garamond"/>
              </a:rPr>
              <a:t>ageid</a:t>
            </a:r>
            <a:r>
              <a:rPr lang="en-US" dirty="0" err="1">
                <a:latin typeface="Garamond"/>
              </a:rPr>
              <a:t>→</a:t>
            </a:r>
            <a:r>
              <a:rPr lang="en-US" dirty="0" err="1" smtClean="0">
                <a:latin typeface="Garamond"/>
              </a:rPr>
              <a:t>age</a:t>
            </a:r>
            <a:endParaRPr lang="en-US" dirty="0" smtClean="0">
              <a:latin typeface="Garamond"/>
            </a:endParaRPr>
          </a:p>
          <a:p>
            <a:pPr lvl="0">
              <a:defRPr/>
            </a:pPr>
            <a:endParaRPr lang="en-US" dirty="0">
              <a:latin typeface="Garamond"/>
            </a:endParaRPr>
          </a:p>
          <a:p>
            <a:pPr lvl="0">
              <a:defRPr/>
            </a:pPr>
            <a:endParaRPr lang="en-US" dirty="0" smtClean="0">
              <a:latin typeface="Garamond"/>
            </a:endParaRPr>
          </a:p>
          <a:p>
            <a:pPr lvl="0">
              <a:defRPr/>
            </a:pPr>
            <a:endParaRPr lang="en-US" dirty="0">
              <a:latin typeface="Garamond"/>
            </a:endParaRPr>
          </a:p>
          <a:p>
            <a:pPr lvl="0">
              <a:defRPr/>
            </a:pPr>
            <a:endParaRPr lang="en-US" dirty="0" smtClean="0">
              <a:latin typeface="Garamond"/>
            </a:endParaRPr>
          </a:p>
          <a:p>
            <a:pPr lvl="0">
              <a:defRPr/>
            </a:pPr>
            <a:endParaRPr lang="en-US" dirty="0">
              <a:latin typeface="Garamond"/>
            </a:endParaRPr>
          </a:p>
          <a:p>
            <a:pPr lvl="0">
              <a:defRPr/>
            </a:pPr>
            <a:endParaRPr lang="en-US" dirty="0" smtClean="0">
              <a:latin typeface="Garamond"/>
            </a:endParaRPr>
          </a:p>
          <a:p>
            <a:pPr lvl="0">
              <a:defRPr/>
            </a:pPr>
            <a:endParaRPr lang="en-US" dirty="0" smtClean="0">
              <a:latin typeface="Garamond"/>
            </a:endParaRPr>
          </a:p>
          <a:p>
            <a:pPr lvl="0">
              <a:defRPr/>
            </a:pPr>
            <a:endParaRPr lang="en-US" dirty="0">
              <a:latin typeface="Garamond"/>
            </a:endParaRPr>
          </a:p>
          <a:p>
            <a:pPr lvl="0">
              <a:defRPr/>
            </a:pPr>
            <a:endParaRPr lang="en-US" dirty="0" smtClean="0">
              <a:latin typeface="Garamond"/>
            </a:endParaRPr>
          </a:p>
          <a:p>
            <a:pPr lvl="0">
              <a:defRPr/>
            </a:pPr>
            <a:endParaRPr lang="en-US" dirty="0">
              <a:latin typeface="Garamond"/>
            </a:endParaRPr>
          </a:p>
        </p:txBody>
      </p:sp>
      <p:sp>
        <p:nvSpPr>
          <p:cNvPr id="8" name="Rettangolo 5">
            <a:extLst>
              <a:ext uri="{FF2B5EF4-FFF2-40B4-BE49-F238E27FC236}">
                <a16:creationId xmlns:a16="http://schemas.microsoft.com/office/drawing/2014/main" id="{E8E3EFB6-CF9B-490F-A372-2378CC0B9424}"/>
              </a:ext>
            </a:extLst>
          </p:cNvPr>
          <p:cNvSpPr/>
          <p:nvPr/>
        </p:nvSpPr>
        <p:spPr>
          <a:xfrm>
            <a:off x="11006304" y="517305"/>
            <a:ext cx="599098" cy="5902160"/>
          </a:xfrm>
          <a:prstGeom prst="rect">
            <a:avLst/>
          </a:prstGeom>
          <a:noFill/>
          <a:ln>
            <a:noFill/>
          </a:ln>
        </p:spPr>
        <p:style>
          <a:lnRef idx="2">
            <a:schemeClr val="dk1"/>
          </a:lnRef>
          <a:fillRef idx="1">
            <a:schemeClr val="lt1"/>
          </a:fillRef>
          <a:effectRef idx="0">
            <a:schemeClr val="dk1"/>
          </a:effectRef>
          <a:fontRef idx="minor">
            <a:schemeClr val="dk1"/>
          </a:fontRef>
        </p:style>
        <p:txBody>
          <a:bodyPr vert="vert270" rtlCol="0" anchor="ctr"/>
          <a:lstStyle/>
          <a:p>
            <a:r>
              <a:rPr lang="en-US" sz="1600" b="1" dirty="0" smtClean="0">
                <a:solidFill>
                  <a:schemeClr val="tx1"/>
                </a:solidFill>
                <a:latin typeface="Andalus" panose="02020603050405020304" pitchFamily="18" charset="-78"/>
                <a:ea typeface="+mj-ea"/>
                <a:cs typeface="Andalus" panose="02020603050405020304" pitchFamily="18" charset="-78"/>
              </a:rPr>
              <a:t>Dimensional Fact Model</a:t>
            </a:r>
            <a:endParaRPr lang="en-US" sz="1400" b="1" dirty="0">
              <a:solidFill>
                <a:schemeClr val="tx1"/>
              </a:solidFill>
              <a:latin typeface="Andalus" panose="02020603050405020304" pitchFamily="18" charset="-78"/>
              <a:ea typeface="+mj-ea"/>
              <a:cs typeface="Andalus" panose="02020603050405020304" pitchFamily="18" charset="-78"/>
            </a:endParaRPr>
          </a:p>
        </p:txBody>
      </p:sp>
      <p:cxnSp>
        <p:nvCxnSpPr>
          <p:cNvPr id="6" name="Straight Connector 5"/>
          <p:cNvCxnSpPr/>
          <p:nvPr/>
        </p:nvCxnSpPr>
        <p:spPr>
          <a:xfrm>
            <a:off x="10980178" y="517305"/>
            <a:ext cx="0" cy="820216"/>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5808616" y="1206893"/>
            <a:ext cx="4937488" cy="5124238"/>
          </a:xfrm>
          <a:prstGeom prst="rect">
            <a:avLst/>
          </a:prstGeom>
        </p:spPr>
      </p:pic>
    </p:spTree>
    <p:extLst>
      <p:ext uri="{BB962C8B-B14F-4D97-AF65-F5344CB8AC3E}">
        <p14:creationId xmlns:p14="http://schemas.microsoft.com/office/powerpoint/2010/main" val="326609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r="52841"/>
          <a:stretch/>
        </p:blipFill>
        <p:spPr>
          <a:xfrm>
            <a:off x="717745" y="857250"/>
            <a:ext cx="4690278" cy="5221334"/>
          </a:xfrm>
          <a:prstGeom prst="rect">
            <a:avLst/>
          </a:prstGeom>
        </p:spPr>
      </p:pic>
      <p:sp>
        <p:nvSpPr>
          <p:cNvPr id="6" name="Rettangolo 5">
            <a:extLst>
              <a:ext uri="{FF2B5EF4-FFF2-40B4-BE49-F238E27FC236}">
                <a16:creationId xmlns:a16="http://schemas.microsoft.com/office/drawing/2014/main" id="{E8E3EFB6-CF9B-490F-A372-2378CC0B9424}"/>
              </a:ext>
            </a:extLst>
          </p:cNvPr>
          <p:cNvSpPr/>
          <p:nvPr/>
        </p:nvSpPr>
        <p:spPr>
          <a:xfrm>
            <a:off x="5408023" y="844736"/>
            <a:ext cx="6109297" cy="523384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r>
              <a:rPr lang="en-US" sz="7200" b="1" dirty="0">
                <a:solidFill>
                  <a:schemeClr val="tx1"/>
                </a:solidFill>
                <a:latin typeface="Andalus" panose="02020603050405020304" pitchFamily="18" charset="-78"/>
                <a:ea typeface="+mj-ea"/>
                <a:cs typeface="Andalus" panose="02020603050405020304" pitchFamily="18" charset="-78"/>
              </a:rPr>
              <a:t>ETL Process</a:t>
            </a:r>
          </a:p>
        </p:txBody>
      </p:sp>
      <p:cxnSp>
        <p:nvCxnSpPr>
          <p:cNvPr id="4" name="Straight Connector 3"/>
          <p:cNvCxnSpPr/>
          <p:nvPr/>
        </p:nvCxnSpPr>
        <p:spPr>
          <a:xfrm>
            <a:off x="691618" y="844736"/>
            <a:ext cx="0" cy="5233848"/>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759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66689" y="740869"/>
            <a:ext cx="10415661" cy="5536106"/>
            <a:chOff x="1349829" y="2136811"/>
            <a:chExt cx="7142238" cy="4034837"/>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29" y="2136811"/>
              <a:ext cx="7071973" cy="4023709"/>
            </a:xfrm>
            <a:prstGeom prst="rect">
              <a:avLst/>
            </a:prstGeom>
          </p:spPr>
        </p:pic>
        <p:cxnSp>
          <p:nvCxnSpPr>
            <p:cNvPr id="5" name="Straight Connector 4"/>
            <p:cNvCxnSpPr/>
            <p:nvPr/>
          </p:nvCxnSpPr>
          <p:spPr>
            <a:xfrm flipV="1">
              <a:off x="1349829" y="6160520"/>
              <a:ext cx="7142238" cy="11128"/>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0761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05765" y="596088"/>
            <a:ext cx="8996771" cy="5578290"/>
            <a:chOff x="1645103" y="378373"/>
            <a:chExt cx="8670472" cy="5331465"/>
          </a:xfrm>
        </p:grpSpPr>
        <p:pic>
          <p:nvPicPr>
            <p:cNvPr id="3" name="Picture 2"/>
            <p:cNvPicPr>
              <a:picLocks noChangeAspect="1"/>
            </p:cNvPicPr>
            <p:nvPr/>
          </p:nvPicPr>
          <p:blipFill>
            <a:blip r:embed="rId2"/>
            <a:stretch>
              <a:fillRect/>
            </a:stretch>
          </p:blipFill>
          <p:spPr>
            <a:xfrm>
              <a:off x="1645103" y="4186730"/>
              <a:ext cx="8670471" cy="1512140"/>
            </a:xfrm>
            <a:prstGeom prst="rect">
              <a:avLst/>
            </a:prstGeom>
          </p:spPr>
        </p:pic>
        <p:pic>
          <p:nvPicPr>
            <p:cNvPr id="2" name="Picture 1"/>
            <p:cNvPicPr>
              <a:picLocks noChangeAspect="1"/>
            </p:cNvPicPr>
            <p:nvPr/>
          </p:nvPicPr>
          <p:blipFill>
            <a:blip r:embed="rId3"/>
            <a:stretch>
              <a:fillRect/>
            </a:stretch>
          </p:blipFill>
          <p:spPr>
            <a:xfrm>
              <a:off x="1645104" y="378373"/>
              <a:ext cx="8670471" cy="1789161"/>
            </a:xfrm>
            <a:prstGeom prst="rect">
              <a:avLst/>
            </a:prstGeom>
          </p:spPr>
        </p:pic>
        <p:cxnSp>
          <p:nvCxnSpPr>
            <p:cNvPr id="5" name="Straight Connector 4"/>
            <p:cNvCxnSpPr/>
            <p:nvPr/>
          </p:nvCxnSpPr>
          <p:spPr>
            <a:xfrm flipV="1">
              <a:off x="1645103" y="5698870"/>
              <a:ext cx="8670471" cy="10968"/>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103" y="2381795"/>
              <a:ext cx="8670471" cy="1590674"/>
            </a:xfrm>
            <a:prstGeom prst="rect">
              <a:avLst/>
            </a:prstGeom>
          </p:spPr>
        </p:pic>
      </p:grpSp>
    </p:spTree>
    <p:extLst>
      <p:ext uri="{BB962C8B-B14F-4D97-AF65-F5344CB8AC3E}">
        <p14:creationId xmlns:p14="http://schemas.microsoft.com/office/powerpoint/2010/main" val="8581966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496865" y="482772"/>
            <a:ext cx="9005672" cy="5926735"/>
            <a:chOff x="1479448" y="352145"/>
            <a:chExt cx="8670471" cy="5761014"/>
          </a:xfrm>
        </p:grpSpPr>
        <p:cxnSp>
          <p:nvCxnSpPr>
            <p:cNvPr id="9" name="Straight Connector 8"/>
            <p:cNvCxnSpPr/>
            <p:nvPr/>
          </p:nvCxnSpPr>
          <p:spPr>
            <a:xfrm flipV="1">
              <a:off x="1479448" y="6102191"/>
              <a:ext cx="8670471" cy="10968"/>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948" y="352145"/>
              <a:ext cx="3612193" cy="24386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448" y="352145"/>
              <a:ext cx="4610500" cy="5677392"/>
            </a:xfrm>
            <a:prstGeom prst="rect">
              <a:avLst/>
            </a:prstGeom>
          </p:spPr>
        </p:pic>
      </p:grpSp>
    </p:spTree>
    <p:extLst>
      <p:ext uri="{BB962C8B-B14F-4D97-AF65-F5344CB8AC3E}">
        <p14:creationId xmlns:p14="http://schemas.microsoft.com/office/powerpoint/2010/main" val="2527040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6943" b="24562"/>
          <a:stretch/>
        </p:blipFill>
        <p:spPr>
          <a:xfrm>
            <a:off x="6623574" y="809900"/>
            <a:ext cx="4688861" cy="5294810"/>
          </a:xfrm>
          <a:prstGeom prst="rect">
            <a:avLst/>
          </a:prstGeom>
        </p:spPr>
      </p:pic>
      <p:sp>
        <p:nvSpPr>
          <p:cNvPr id="6" name="Rettangolo 5">
            <a:extLst>
              <a:ext uri="{FF2B5EF4-FFF2-40B4-BE49-F238E27FC236}">
                <a16:creationId xmlns:a16="http://schemas.microsoft.com/office/drawing/2014/main" id="{E8E3EFB6-CF9B-490F-A372-2378CC0B9424}"/>
              </a:ext>
            </a:extLst>
          </p:cNvPr>
          <p:cNvSpPr/>
          <p:nvPr/>
        </p:nvSpPr>
        <p:spPr>
          <a:xfrm>
            <a:off x="644436" y="809901"/>
            <a:ext cx="5859133" cy="529481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r>
              <a:rPr lang="en-US" sz="7200" b="1" dirty="0">
                <a:solidFill>
                  <a:schemeClr val="tx1"/>
                </a:solidFill>
                <a:latin typeface="Andalus" panose="02020603050405020304" pitchFamily="18" charset="-78"/>
                <a:ea typeface="+mj-ea"/>
                <a:cs typeface="Andalus" panose="02020603050405020304" pitchFamily="18" charset="-78"/>
              </a:rPr>
              <a:t>Charts &amp; Dashboards</a:t>
            </a:r>
          </a:p>
        </p:txBody>
      </p:sp>
      <p:cxnSp>
        <p:nvCxnSpPr>
          <p:cNvPr id="8" name="Straight Connector 7"/>
          <p:cNvCxnSpPr/>
          <p:nvPr/>
        </p:nvCxnSpPr>
        <p:spPr>
          <a:xfrm>
            <a:off x="6623574" y="6104710"/>
            <a:ext cx="4688861"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1356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6494" y="699247"/>
            <a:ext cx="10829365"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8095130" y="2423374"/>
            <a:ext cx="3156437" cy="902810"/>
          </a:xfrm>
        </p:spPr>
        <p:txBody>
          <a:bodyPr>
            <a:normAutofit fontScale="90000"/>
          </a:bodyPr>
          <a:lstStyle/>
          <a:p>
            <a:pPr algn="r"/>
            <a:r>
              <a:rPr lang="it-IT" b="1" dirty="0">
                <a:latin typeface="Garamond" panose="02020404030301010803" pitchFamily="18" charset="0"/>
              </a:rPr>
              <a:t>Overview Dashboard</a:t>
            </a:r>
            <a:endParaRPr lang="it-IT"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8095130" y="3922609"/>
            <a:ext cx="3156437" cy="1754326"/>
          </a:xfrm>
          <a:prstGeom prst="rect">
            <a:avLst/>
          </a:prstGeom>
          <a:noFill/>
        </p:spPr>
        <p:txBody>
          <a:bodyPr wrap="square" rtlCol="0">
            <a:spAutoFit/>
          </a:bodyPr>
          <a:lstStyle/>
          <a:p>
            <a:pPr algn="r"/>
            <a:r>
              <a:rPr lang="en-US" dirty="0">
                <a:latin typeface="Garamond" panose="02020404030301010803" pitchFamily="18" charset="0"/>
              </a:rPr>
              <a:t>The dashboard has the goal of </a:t>
            </a:r>
            <a:r>
              <a:rPr lang="en-US" b="1" dirty="0">
                <a:latin typeface="Garamond" panose="02020404030301010803" pitchFamily="18" charset="0"/>
              </a:rPr>
              <a:t>representing main information of the dataset</a:t>
            </a:r>
          </a:p>
          <a:p>
            <a:pPr algn="r"/>
            <a:r>
              <a:rPr lang="en-US" dirty="0">
                <a:latin typeface="Garamond" panose="02020404030301010803" pitchFamily="18" charset="0"/>
              </a:rPr>
              <a:t>Clicking each info bring you related dashboard to have better view on details</a:t>
            </a:r>
            <a:endParaRPr lang="it-IT" dirty="0">
              <a:latin typeface="Garamond" panose="02020404030301010803" pitchFamily="18" charset="0"/>
            </a:endParaRPr>
          </a:p>
        </p:txBody>
      </p:sp>
      <p:pic>
        <p:nvPicPr>
          <p:cNvPr id="7" name="slide2" descr="Overview">
            <a:extLst>
              <a:ext uri="{FF2B5EF4-FFF2-40B4-BE49-F238E27FC236}">
                <a16:creationId xmlns:a16="http://schemas.microsoft.com/office/drawing/2014/main" id="{C0A9887F-EFB7-4D1E-9FE9-1A6668438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503" y="1005440"/>
            <a:ext cx="7199059" cy="374073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 name="Picture 3"/>
          <p:cNvPicPr>
            <a:picLocks noChangeAspect="1"/>
          </p:cNvPicPr>
          <p:nvPr/>
        </p:nvPicPr>
        <p:blipFill>
          <a:blip r:embed="rId3"/>
          <a:stretch>
            <a:fillRect/>
          </a:stretch>
        </p:blipFill>
        <p:spPr>
          <a:xfrm>
            <a:off x="11465859" y="699247"/>
            <a:ext cx="79255" cy="865707"/>
          </a:xfrm>
          <a:prstGeom prst="rect">
            <a:avLst/>
          </a:prstGeom>
        </p:spPr>
      </p:pic>
    </p:spTree>
    <p:extLst>
      <p:ext uri="{BB962C8B-B14F-4D97-AF65-F5344CB8AC3E}">
        <p14:creationId xmlns:p14="http://schemas.microsoft.com/office/powerpoint/2010/main" val="209423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6494" y="699247"/>
            <a:ext cx="10829365"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579" y="975076"/>
            <a:ext cx="6665987" cy="353596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910543" y="1564954"/>
            <a:ext cx="3156437" cy="902810"/>
          </a:xfrm>
        </p:spPr>
        <p:txBody>
          <a:bodyPr>
            <a:normAutofit fontScale="90000"/>
          </a:bodyPr>
          <a:lstStyle/>
          <a:p>
            <a:r>
              <a:rPr lang="en-US" b="1" dirty="0">
                <a:latin typeface="Garamond" panose="02020404030301010803" pitchFamily="18" charset="0"/>
              </a:rPr>
              <a:t>Demographic</a:t>
            </a:r>
            <a:r>
              <a:rPr lang="it-IT" b="1" dirty="0">
                <a:latin typeface="Garamond" panose="02020404030301010803" pitchFamily="18" charset="0"/>
              </a:rPr>
              <a:t> Dashboard</a:t>
            </a:r>
            <a:endParaRPr lang="it-IT"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910543" y="2654886"/>
            <a:ext cx="3156437" cy="2308324"/>
          </a:xfrm>
          <a:prstGeom prst="rect">
            <a:avLst/>
          </a:prstGeom>
          <a:noFill/>
        </p:spPr>
        <p:txBody>
          <a:bodyPr wrap="square" rtlCol="0">
            <a:spAutoFit/>
          </a:bodyPr>
          <a:lstStyle/>
          <a:p>
            <a:r>
              <a:rPr lang="en-US" dirty="0">
                <a:latin typeface="Garamond" panose="02020404030301010803" pitchFamily="18" charset="0"/>
              </a:rPr>
              <a:t>The demographic dashboard,  aims to giving information about the number of citizens, how they are distributed across the districts of the city, but also how the population is changing overtime and if there is a generational renewal. </a:t>
            </a:r>
            <a:endParaRPr lang="it-IT" dirty="0">
              <a:latin typeface="Garamond" panose="02020404030301010803" pitchFamily="18" charset="0"/>
            </a:endParaRPr>
          </a:p>
        </p:txBody>
      </p:sp>
      <p:pic>
        <p:nvPicPr>
          <p:cNvPr id="4" name="Picture 3"/>
          <p:cNvPicPr>
            <a:picLocks noChangeAspect="1"/>
          </p:cNvPicPr>
          <p:nvPr/>
        </p:nvPicPr>
        <p:blipFill>
          <a:blip r:embed="rId3"/>
          <a:stretch>
            <a:fillRect/>
          </a:stretch>
        </p:blipFill>
        <p:spPr>
          <a:xfrm>
            <a:off x="11465859" y="699247"/>
            <a:ext cx="79255" cy="865707"/>
          </a:xfrm>
          <a:prstGeom prst="rect">
            <a:avLst/>
          </a:prstGeom>
        </p:spPr>
      </p:pic>
      <p:sp>
        <p:nvSpPr>
          <p:cNvPr id="8" name="CasellaDiTesto 5">
            <a:extLst>
              <a:ext uri="{FF2B5EF4-FFF2-40B4-BE49-F238E27FC236}">
                <a16:creationId xmlns:a16="http://schemas.microsoft.com/office/drawing/2014/main" id="{376B18F5-88CC-413D-A98F-AA51AAA914D9}"/>
              </a:ext>
            </a:extLst>
          </p:cNvPr>
          <p:cNvSpPr txBox="1"/>
          <p:nvPr/>
        </p:nvSpPr>
        <p:spPr>
          <a:xfrm>
            <a:off x="4281272" y="4672460"/>
            <a:ext cx="6970295" cy="1477328"/>
          </a:xfrm>
          <a:prstGeom prst="rect">
            <a:avLst/>
          </a:prstGeom>
          <a:noFill/>
        </p:spPr>
        <p:txBody>
          <a:bodyPr wrap="square" rtlCol="0">
            <a:spAutoFit/>
          </a:bodyPr>
          <a:lstStyle/>
          <a:p>
            <a:r>
              <a:rPr lang="en-US" dirty="0">
                <a:latin typeface="Garamond" panose="02020404030301010803" pitchFamily="18" charset="0"/>
              </a:rPr>
              <a:t>Dashboard contains:</a:t>
            </a:r>
          </a:p>
          <a:p>
            <a:pPr marL="285750" indent="-285750">
              <a:buFont typeface="Arial" panose="020B0604020202020204" pitchFamily="34" charset="0"/>
              <a:buChar char="•"/>
            </a:pPr>
            <a:r>
              <a:rPr lang="en-US" dirty="0">
                <a:latin typeface="Garamond" panose="02020404030301010803" pitchFamily="18" charset="0"/>
              </a:rPr>
              <a:t>The Filters, filter the whole dashboard per District, gender and year. </a:t>
            </a:r>
          </a:p>
          <a:p>
            <a:pPr marL="285750" indent="-285750">
              <a:buFont typeface="Arial" panose="020B0604020202020204" pitchFamily="34" charset="0"/>
              <a:buChar char="•"/>
            </a:pPr>
            <a:r>
              <a:rPr lang="en-US" dirty="0">
                <a:latin typeface="Garamond" panose="02020404030301010803" pitchFamily="18" charset="0"/>
              </a:rPr>
              <a:t>The image contains the Logo of Barcelona and can act like a button that can send the user directly to the overview dashboard.</a:t>
            </a:r>
          </a:p>
          <a:p>
            <a:pPr marL="285750" indent="-285750">
              <a:buFont typeface="Arial" panose="020B0604020202020204" pitchFamily="34" charset="0"/>
              <a:buChar char="•"/>
            </a:pPr>
            <a:r>
              <a:rPr lang="en-US" dirty="0">
                <a:latin typeface="Garamond" panose="02020404030301010803" pitchFamily="18" charset="0"/>
              </a:rPr>
              <a:t>6 Charts that will be discussed later</a:t>
            </a:r>
            <a:endParaRPr lang="it-IT" dirty="0">
              <a:latin typeface="Garamond" panose="02020404030301010803" pitchFamily="18" charset="0"/>
            </a:endParaRPr>
          </a:p>
        </p:txBody>
      </p:sp>
    </p:spTree>
    <p:extLst>
      <p:ext uri="{BB962C8B-B14F-4D97-AF65-F5344CB8AC3E}">
        <p14:creationId xmlns:p14="http://schemas.microsoft.com/office/powerpoint/2010/main" val="6083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58117" y="531392"/>
            <a:ext cx="3552328" cy="5490925"/>
            <a:chOff x="575535" y="540100"/>
            <a:chExt cx="4188054" cy="5490925"/>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575535" y="6006933"/>
              <a:ext cx="4188054"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802051" y="3424833"/>
            <a:ext cx="3054378" cy="902810"/>
          </a:xfrm>
        </p:spPr>
        <p:txBody>
          <a:bodyPr>
            <a:normAutofit/>
          </a:bodyPr>
          <a:lstStyle/>
          <a:p>
            <a:pPr algn="ctr"/>
            <a:r>
              <a:rPr lang="it-IT" sz="4000" b="1" dirty="0">
                <a:latin typeface="Garamond" panose="02020404030301010803" pitchFamily="18" charset="0"/>
              </a:rPr>
              <a:t>Population</a:t>
            </a:r>
            <a:endParaRPr lang="it-IT" sz="40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802051" y="4521535"/>
            <a:ext cx="3054379" cy="1077218"/>
          </a:xfrm>
          <a:prstGeom prst="rect">
            <a:avLst/>
          </a:prstGeom>
          <a:noFill/>
        </p:spPr>
        <p:txBody>
          <a:bodyPr wrap="square" rtlCol="0">
            <a:spAutoFit/>
          </a:bodyPr>
          <a:lstStyle/>
          <a:p>
            <a:pPr algn="ctr"/>
            <a:r>
              <a:rPr lang="en-US" sz="1600" dirty="0">
                <a:latin typeface="Garamond" panose="02020404030301010803" pitchFamily="18" charset="0"/>
              </a:rPr>
              <a:t>This chart is a KPI that shows up the total amount of population and how they are distributed across the gender.</a:t>
            </a:r>
            <a:endParaRPr lang="it-IT" sz="1600" dirty="0">
              <a:latin typeface="Garamond" panose="02020404030301010803"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61" y="909647"/>
            <a:ext cx="2758637" cy="2208022"/>
          </a:xfrm>
          <a:prstGeom prst="rect">
            <a:avLst/>
          </a:prstGeom>
        </p:spPr>
      </p:pic>
      <p:grpSp>
        <p:nvGrpSpPr>
          <p:cNvPr id="4" name="Group 3"/>
          <p:cNvGrpSpPr/>
          <p:nvPr/>
        </p:nvGrpSpPr>
        <p:grpSpPr>
          <a:xfrm>
            <a:off x="4301951" y="531392"/>
            <a:ext cx="7348590" cy="5490925"/>
            <a:chOff x="4301951" y="531392"/>
            <a:chExt cx="7348590" cy="5490925"/>
          </a:xfrm>
        </p:grpSpPr>
        <p:grpSp>
          <p:nvGrpSpPr>
            <p:cNvPr id="25" name="Group 24"/>
            <p:cNvGrpSpPr/>
            <p:nvPr/>
          </p:nvGrpSpPr>
          <p:grpSpPr>
            <a:xfrm>
              <a:off x="4301951" y="531392"/>
              <a:ext cx="7348590" cy="5490925"/>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4545885" y="3424833"/>
              <a:ext cx="6824732" cy="902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4000" b="1" dirty="0">
                  <a:latin typeface="Garamond" panose="02020404030301010803" pitchFamily="18" charset="0"/>
                </a:rPr>
                <a:t>Birth by Year</a:t>
              </a:r>
              <a:endParaRPr lang="it-IT" sz="40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4545885" y="4634807"/>
              <a:ext cx="6824732" cy="584775"/>
            </a:xfrm>
            <a:prstGeom prst="rect">
              <a:avLst/>
            </a:prstGeom>
            <a:noFill/>
          </p:spPr>
          <p:txBody>
            <a:bodyPr wrap="square" rtlCol="0">
              <a:spAutoFit/>
            </a:bodyPr>
            <a:lstStyle/>
            <a:p>
              <a:pPr algn="ctr"/>
              <a:r>
                <a:rPr lang="en-US" sz="1600" dirty="0">
                  <a:latin typeface="Garamond" panose="02020404030301010803" pitchFamily="18" charset="0"/>
                </a:rPr>
                <a:t>This chart consists of a line chart that shows how the number of births changed over the years.</a:t>
              </a:r>
              <a:endParaRPr lang="it-IT" sz="1600" dirty="0">
                <a:latin typeface="Garamond" panose="02020404030301010803" pitchFamily="18" charset="0"/>
              </a:endParaRPr>
            </a:p>
          </p:txBody>
        </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885" y="944481"/>
              <a:ext cx="6824732" cy="2173188"/>
            </a:xfrm>
            <a:prstGeom prst="rect">
              <a:avLst/>
            </a:prstGeom>
          </p:spPr>
        </p:pic>
      </p:grpSp>
    </p:spTree>
    <p:extLst>
      <p:ext uri="{BB962C8B-B14F-4D97-AF65-F5344CB8AC3E}">
        <p14:creationId xmlns:p14="http://schemas.microsoft.com/office/powerpoint/2010/main" val="69056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58117" y="531392"/>
            <a:ext cx="3552328" cy="5490925"/>
            <a:chOff x="575535" y="540100"/>
            <a:chExt cx="4188054" cy="5490925"/>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575535" y="6006933"/>
              <a:ext cx="4188054"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857" y="928573"/>
            <a:ext cx="2450765" cy="3399070"/>
          </a:xfrm>
          <a:prstGeom prst="rect">
            <a:avLst/>
          </a:prstGeom>
        </p:spPr>
      </p:pic>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1103857" y="4468191"/>
            <a:ext cx="2450766" cy="902810"/>
          </a:xfrm>
        </p:spPr>
        <p:txBody>
          <a:bodyPr>
            <a:normAutofit fontScale="90000"/>
          </a:bodyPr>
          <a:lstStyle/>
          <a:p>
            <a:pPr algn="ctr"/>
            <a:r>
              <a:rPr lang="it-IT" sz="3200" b="1" dirty="0">
                <a:latin typeface="Garamond" panose="02020404030301010803" pitchFamily="18" charset="0"/>
              </a:rPr>
              <a:t>Death by Age</a:t>
            </a:r>
            <a:endParaRPr lang="it-IT" sz="32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802049" y="5219582"/>
            <a:ext cx="3054379" cy="584775"/>
          </a:xfrm>
          <a:prstGeom prst="rect">
            <a:avLst/>
          </a:prstGeom>
          <a:noFill/>
        </p:spPr>
        <p:txBody>
          <a:bodyPr wrap="square" rtlCol="0">
            <a:spAutoFit/>
          </a:bodyPr>
          <a:lstStyle/>
          <a:p>
            <a:pPr algn="ctr"/>
            <a:r>
              <a:rPr lang="en-US" sz="1600" dirty="0">
                <a:latin typeface="Garamond" panose="02020404030301010803" pitchFamily="18" charset="0"/>
              </a:rPr>
              <a:t>With this chart the distribution of deaths in the city is shown.  </a:t>
            </a:r>
            <a:endParaRPr lang="it-IT" sz="1600" dirty="0">
              <a:latin typeface="Garamond" panose="02020404030301010803" pitchFamily="18" charset="0"/>
            </a:endParaRPr>
          </a:p>
        </p:txBody>
      </p:sp>
      <p:grpSp>
        <p:nvGrpSpPr>
          <p:cNvPr id="5" name="Group 4"/>
          <p:cNvGrpSpPr/>
          <p:nvPr/>
        </p:nvGrpSpPr>
        <p:grpSpPr>
          <a:xfrm>
            <a:off x="4301951" y="531392"/>
            <a:ext cx="7348590" cy="5490925"/>
            <a:chOff x="4301951" y="531392"/>
            <a:chExt cx="7348590" cy="5490925"/>
          </a:xfrm>
        </p:grpSpPr>
        <p:grpSp>
          <p:nvGrpSpPr>
            <p:cNvPr id="25" name="Group 24"/>
            <p:cNvGrpSpPr/>
            <p:nvPr/>
          </p:nvGrpSpPr>
          <p:grpSpPr>
            <a:xfrm>
              <a:off x="4301951" y="531392"/>
              <a:ext cx="7348590" cy="5490925"/>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4412253" y="4468191"/>
              <a:ext cx="6824732" cy="902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900" b="1" dirty="0">
                  <a:latin typeface="Garamond" panose="02020404030301010803" pitchFamily="18" charset="0"/>
                </a:rPr>
                <a:t>Population by Year</a:t>
              </a:r>
              <a:endParaRPr lang="it-IT" sz="29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4522555" y="5219582"/>
              <a:ext cx="6824732" cy="584775"/>
            </a:xfrm>
            <a:prstGeom prst="rect">
              <a:avLst/>
            </a:prstGeom>
            <a:noFill/>
          </p:spPr>
          <p:txBody>
            <a:bodyPr wrap="square" rtlCol="0">
              <a:spAutoFit/>
            </a:bodyPr>
            <a:lstStyle/>
            <a:p>
              <a:pPr algn="ctr"/>
              <a:r>
                <a:rPr lang="en-US" sz="1600" dirty="0">
                  <a:latin typeface="Garamond" panose="02020404030301010803" pitchFamily="18" charset="0"/>
                </a:rPr>
                <a:t>This line chart has the goal to show how the amount of population has changed during the last years</a:t>
              </a:r>
              <a:endParaRPr lang="it-IT" sz="1600" dirty="0">
                <a:latin typeface="Garamond" panose="020204040303010108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418" y="1542018"/>
              <a:ext cx="5647665" cy="2172179"/>
            </a:xfrm>
            <a:prstGeom prst="rect">
              <a:avLst/>
            </a:prstGeom>
          </p:spPr>
        </p:pic>
      </p:grpSp>
    </p:spTree>
    <p:extLst>
      <p:ext uri="{BB962C8B-B14F-4D97-AF65-F5344CB8AC3E}">
        <p14:creationId xmlns:p14="http://schemas.microsoft.com/office/powerpoint/2010/main" val="122372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8E3EFB6-CF9B-490F-A372-2378CC0B9424}"/>
              </a:ext>
            </a:extLst>
          </p:cNvPr>
          <p:cNvSpPr/>
          <p:nvPr/>
        </p:nvSpPr>
        <p:spPr>
          <a:xfrm>
            <a:off x="644436" y="809901"/>
            <a:ext cx="5859133" cy="529481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r>
              <a:rPr lang="en-US" sz="7200" b="1" dirty="0">
                <a:solidFill>
                  <a:schemeClr val="tx1"/>
                </a:solidFill>
                <a:latin typeface="Andalus" panose="02020603050405020304" pitchFamily="18" charset="-78"/>
                <a:ea typeface="+mj-ea"/>
                <a:cs typeface="Andalus" panose="02020603050405020304" pitchFamily="18" charset="-78"/>
              </a:rPr>
              <a:t>Starting dataset</a:t>
            </a:r>
          </a:p>
        </p:txBody>
      </p:sp>
      <p:grpSp>
        <p:nvGrpSpPr>
          <p:cNvPr id="9" name="Group 8"/>
          <p:cNvGrpSpPr/>
          <p:nvPr/>
        </p:nvGrpSpPr>
        <p:grpSpPr>
          <a:xfrm>
            <a:off x="6623574" y="809900"/>
            <a:ext cx="4688861" cy="5294810"/>
            <a:chOff x="6858705" y="644435"/>
            <a:chExt cx="4861559" cy="5547359"/>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705" y="644435"/>
              <a:ext cx="4861559" cy="5547359"/>
            </a:xfrm>
            <a:prstGeom prst="rect">
              <a:avLst/>
            </a:prstGeom>
          </p:spPr>
        </p:pic>
        <p:cxnSp>
          <p:nvCxnSpPr>
            <p:cNvPr id="8" name="Straight Connector 7"/>
            <p:cNvCxnSpPr/>
            <p:nvPr/>
          </p:nvCxnSpPr>
          <p:spPr>
            <a:xfrm>
              <a:off x="6858705" y="6191794"/>
              <a:ext cx="4861559"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92607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58117" y="531392"/>
            <a:ext cx="3552328" cy="5490925"/>
            <a:chOff x="575535" y="540100"/>
            <a:chExt cx="4188054" cy="5490925"/>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575535" y="6006933"/>
              <a:ext cx="4188054"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802047" y="3565381"/>
            <a:ext cx="3054379" cy="902810"/>
          </a:xfrm>
        </p:spPr>
        <p:txBody>
          <a:bodyPr>
            <a:normAutofit fontScale="90000"/>
          </a:bodyPr>
          <a:lstStyle/>
          <a:p>
            <a:pPr algn="ctr"/>
            <a:r>
              <a:rPr lang="it-IT" sz="3200" b="1" dirty="0">
                <a:latin typeface="Garamond" panose="02020404030301010803" pitchFamily="18" charset="0"/>
              </a:rPr>
              <a:t>Population by District</a:t>
            </a:r>
            <a:endParaRPr lang="it-IT" sz="32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802046" y="4556807"/>
            <a:ext cx="3054380" cy="1077218"/>
          </a:xfrm>
          <a:prstGeom prst="rect">
            <a:avLst/>
          </a:prstGeom>
          <a:noFill/>
        </p:spPr>
        <p:txBody>
          <a:bodyPr wrap="square" rtlCol="0">
            <a:spAutoFit/>
          </a:bodyPr>
          <a:lstStyle/>
          <a:p>
            <a:pPr algn="ctr"/>
            <a:r>
              <a:rPr lang="en-US" sz="1600" dirty="0">
                <a:latin typeface="Garamond" panose="02020404030301010803" pitchFamily="18" charset="0"/>
              </a:rPr>
              <a:t>A map is used to identify the population living in each Barcelona district.  The more intense the color the more populate the district is.  </a:t>
            </a:r>
            <a:endParaRPr lang="it-IT" sz="1600" dirty="0">
              <a:latin typeface="Garamond" panose="020204040303010108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48" y="928573"/>
            <a:ext cx="3054379" cy="2548192"/>
          </a:xfrm>
          <a:prstGeom prst="rect">
            <a:avLst/>
          </a:prstGeom>
        </p:spPr>
      </p:pic>
      <p:grpSp>
        <p:nvGrpSpPr>
          <p:cNvPr id="4" name="Group 3"/>
          <p:cNvGrpSpPr/>
          <p:nvPr/>
        </p:nvGrpSpPr>
        <p:grpSpPr>
          <a:xfrm>
            <a:off x="4301951" y="531392"/>
            <a:ext cx="7348590" cy="5490925"/>
            <a:chOff x="4301951" y="531392"/>
            <a:chExt cx="7348590" cy="5490925"/>
          </a:xfrm>
        </p:grpSpPr>
        <p:grpSp>
          <p:nvGrpSpPr>
            <p:cNvPr id="25" name="Group 24"/>
            <p:cNvGrpSpPr/>
            <p:nvPr/>
          </p:nvGrpSpPr>
          <p:grpSpPr>
            <a:xfrm>
              <a:off x="4301951" y="531392"/>
              <a:ext cx="7348590" cy="5490925"/>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5102991" y="3565381"/>
              <a:ext cx="5746510" cy="902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b="1" dirty="0">
                  <a:latin typeface="Garamond" panose="02020404030301010803" pitchFamily="18" charset="0"/>
                </a:rPr>
                <a:t>Age</a:t>
              </a:r>
              <a:endParaRPr lang="it-IT" sz="29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4635766" y="4556807"/>
              <a:ext cx="6824732" cy="1077218"/>
            </a:xfrm>
            <a:prstGeom prst="rect">
              <a:avLst/>
            </a:prstGeom>
            <a:noFill/>
          </p:spPr>
          <p:txBody>
            <a:bodyPr wrap="square" rtlCol="0">
              <a:spAutoFit/>
            </a:bodyPr>
            <a:lstStyle/>
            <a:p>
              <a:pPr algn="ctr"/>
              <a:r>
                <a:rPr lang="en-US" sz="1600" dirty="0">
                  <a:latin typeface="Garamond" panose="02020404030301010803" pitchFamily="18" charset="0"/>
                </a:rPr>
                <a:t>This chart consists of two line plots, one per gender (pink:  female, blue:  male), analyzing the ages distribution of the citizens of Barcelona.  In addition a</a:t>
              </a:r>
              <a:r>
                <a:rPr lang="fa-IR" sz="1600" dirty="0">
                  <a:latin typeface="Garamond" panose="02020404030301010803" pitchFamily="18" charset="0"/>
                </a:rPr>
                <a:t> </a:t>
              </a:r>
              <a:r>
                <a:rPr lang="en-US" sz="1600" dirty="0">
                  <a:latin typeface="Garamond" panose="02020404030301010803" pitchFamily="18" charset="0"/>
                </a:rPr>
                <a:t>filter  actionist added in this plot that will allow to filter some of the chart in the dashboard(Population, Population by Year and Population by district) by the age.</a:t>
              </a:r>
              <a:endParaRPr lang="it-IT" sz="1600" dirty="0">
                <a:latin typeface="Garamond" panose="02020404030301010803"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991" y="928573"/>
              <a:ext cx="5746510" cy="2548192"/>
            </a:xfrm>
            <a:prstGeom prst="rect">
              <a:avLst/>
            </a:prstGeom>
          </p:spPr>
        </p:pic>
      </p:grpSp>
    </p:spTree>
    <p:extLst>
      <p:ext uri="{BB962C8B-B14F-4D97-AF65-F5344CB8AC3E}">
        <p14:creationId xmlns:p14="http://schemas.microsoft.com/office/powerpoint/2010/main" val="216916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6494" y="763302"/>
            <a:ext cx="10829365"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6256506" y="1865973"/>
            <a:ext cx="5078741" cy="902810"/>
          </a:xfrm>
        </p:spPr>
        <p:txBody>
          <a:bodyPr>
            <a:normAutofit fontScale="90000"/>
          </a:bodyPr>
          <a:lstStyle/>
          <a:p>
            <a:r>
              <a:rPr lang="en-US" b="1" dirty="0">
                <a:latin typeface="Garamond" panose="02020404030301010803" pitchFamily="18" charset="0"/>
              </a:rPr>
              <a:t>Life Quality Dashboard</a:t>
            </a:r>
            <a:endParaRPr lang="it-IT"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6256506" y="3060152"/>
            <a:ext cx="5078741" cy="2862322"/>
          </a:xfrm>
          <a:prstGeom prst="rect">
            <a:avLst/>
          </a:prstGeom>
          <a:noFill/>
        </p:spPr>
        <p:txBody>
          <a:bodyPr wrap="square" rtlCol="0">
            <a:spAutoFit/>
          </a:bodyPr>
          <a:lstStyle/>
          <a:p>
            <a:r>
              <a:rPr lang="en-US" dirty="0">
                <a:latin typeface="Garamond" panose="02020404030301010803" pitchFamily="18" charset="0"/>
              </a:rPr>
              <a:t>This dashboard  has  the  goal  to  analyze  the  quality  of  life  in  the  city.</a:t>
            </a:r>
          </a:p>
          <a:p>
            <a:endParaRPr lang="en-US" dirty="0">
              <a:latin typeface="Garamond" panose="02020404030301010803" pitchFamily="18" charset="0"/>
            </a:endParaRPr>
          </a:p>
          <a:p>
            <a:endParaRPr lang="en-US" dirty="0">
              <a:latin typeface="Garamond" panose="02020404030301010803" pitchFamily="18" charset="0"/>
            </a:endParaRPr>
          </a:p>
          <a:p>
            <a:r>
              <a:rPr lang="en-US" dirty="0">
                <a:latin typeface="Garamond" panose="02020404030301010803" pitchFamily="18" charset="0"/>
              </a:rPr>
              <a:t>In this dashboard there are three (maybe four) charts: </a:t>
            </a:r>
          </a:p>
          <a:p>
            <a:pPr marL="285750" indent="-285750">
              <a:buFont typeface="Arial" panose="020B0604020202020204" pitchFamily="34" charset="0"/>
              <a:buChar char="•"/>
            </a:pPr>
            <a:r>
              <a:rPr lang="en-US" dirty="0">
                <a:latin typeface="Garamond" panose="02020404030301010803" pitchFamily="18" charset="0"/>
              </a:rPr>
              <a:t>one drop down menu, used to filter all the charts by the district</a:t>
            </a:r>
          </a:p>
          <a:p>
            <a:pPr marL="285750" indent="-285750">
              <a:buFont typeface="Arial" panose="020B0604020202020204" pitchFamily="34" charset="0"/>
              <a:buChar char="•"/>
            </a:pPr>
            <a:r>
              <a:rPr lang="en-US" dirty="0">
                <a:latin typeface="Garamond" panose="02020404030301010803" pitchFamily="18" charset="0"/>
              </a:rPr>
              <a:t>A new button that in the beginning takes the shape of a bar chart and then, when clicked, it changes the table chart into a 100% stacked bar chart </a:t>
            </a:r>
          </a:p>
        </p:txBody>
      </p:sp>
      <p:pic>
        <p:nvPicPr>
          <p:cNvPr id="4" name="Picture 3"/>
          <p:cNvPicPr>
            <a:picLocks noChangeAspect="1"/>
          </p:cNvPicPr>
          <p:nvPr/>
        </p:nvPicPr>
        <p:blipFill>
          <a:blip r:embed="rId2"/>
          <a:stretch>
            <a:fillRect/>
          </a:stretch>
        </p:blipFill>
        <p:spPr>
          <a:xfrm>
            <a:off x="11465859" y="699247"/>
            <a:ext cx="79255" cy="865707"/>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77601" y="904689"/>
            <a:ext cx="4685110" cy="243025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68891" y="3488573"/>
            <a:ext cx="4685111" cy="242166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0" name="TextBox 9"/>
          <p:cNvSpPr txBox="1"/>
          <p:nvPr/>
        </p:nvSpPr>
        <p:spPr>
          <a:xfrm>
            <a:off x="782887" y="1313373"/>
            <a:ext cx="323165" cy="1612889"/>
          </a:xfrm>
          <a:prstGeom prst="rect">
            <a:avLst/>
          </a:prstGeom>
          <a:noFill/>
        </p:spPr>
        <p:txBody>
          <a:bodyPr vert="vert270" wrap="square" rtlCol="0">
            <a:spAutoFit/>
          </a:bodyPr>
          <a:lstStyle/>
          <a:p>
            <a:r>
              <a:rPr lang="en-US" sz="900" dirty="0">
                <a:latin typeface="Garamond" panose="02020404030301010803" pitchFamily="18" charset="0"/>
              </a:rPr>
              <a:t> Life quality dashboard with table</a:t>
            </a:r>
          </a:p>
        </p:txBody>
      </p:sp>
      <p:sp>
        <p:nvSpPr>
          <p:cNvPr id="11" name="TextBox 10"/>
          <p:cNvSpPr txBox="1"/>
          <p:nvPr/>
        </p:nvSpPr>
        <p:spPr>
          <a:xfrm>
            <a:off x="775294" y="3488573"/>
            <a:ext cx="323165" cy="2421662"/>
          </a:xfrm>
          <a:prstGeom prst="rect">
            <a:avLst/>
          </a:prstGeom>
          <a:noFill/>
        </p:spPr>
        <p:txBody>
          <a:bodyPr vert="vert270" wrap="square" rtlCol="0">
            <a:spAutoFit/>
          </a:bodyPr>
          <a:lstStyle/>
          <a:p>
            <a:r>
              <a:rPr lang="en-US" sz="900" dirty="0">
                <a:latin typeface="Garamond" panose="02020404030301010803" pitchFamily="18" charset="0"/>
              </a:rPr>
              <a:t>Life quality dashboard with 100% stacked bar chart</a:t>
            </a:r>
          </a:p>
        </p:txBody>
      </p:sp>
    </p:spTree>
    <p:extLst>
      <p:ext uri="{BB962C8B-B14F-4D97-AF65-F5344CB8AC3E}">
        <p14:creationId xmlns:p14="http://schemas.microsoft.com/office/powerpoint/2010/main" val="381847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57349" y="531392"/>
            <a:ext cx="11093192" cy="57388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36777" y="6270262"/>
            <a:ext cx="11093192"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928160" y="4362224"/>
            <a:ext cx="10310426" cy="902810"/>
          </a:xfrm>
        </p:spPr>
        <p:txBody>
          <a:bodyPr>
            <a:noAutofit/>
          </a:bodyPr>
          <a:lstStyle/>
          <a:p>
            <a:pPr algn="ctr"/>
            <a:r>
              <a:rPr lang="en-US" sz="2800" b="1" dirty="0">
                <a:latin typeface="Garamond" panose="02020404030301010803" pitchFamily="18" charset="0"/>
              </a:rPr>
              <a:t>% Of Population exposed to a Pollution Noise Level by District</a:t>
            </a:r>
            <a:endParaRPr lang="it-IT" sz="28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956670" y="5134734"/>
            <a:ext cx="10294549" cy="1077218"/>
          </a:xfrm>
          <a:prstGeom prst="rect">
            <a:avLst/>
          </a:prstGeom>
          <a:noFill/>
        </p:spPr>
        <p:txBody>
          <a:bodyPr wrap="square" rtlCol="0">
            <a:spAutoFit/>
          </a:bodyPr>
          <a:lstStyle/>
          <a:p>
            <a:pPr algn="ctr"/>
            <a:r>
              <a:rPr lang="en-US" sz="1600" dirty="0">
                <a:latin typeface="Garamond" panose="02020404030301010803" pitchFamily="18" charset="0"/>
              </a:rPr>
              <a:t>These two charts show exactly the same information but in a really different way.  The table has the districts as columns, the noise pollution level as rows and each cell contains the percentage of people in a district exposed to a certain pollution level. The other plot is composed by ten bars,  one for each district and it is composed by the percentage of people exposed to a certain pollution level, the pollution level is identified by the colors.</a:t>
            </a:r>
            <a:endParaRPr lang="it-IT" sz="1600" dirty="0">
              <a:latin typeface="Garamond" panose="020204040303010108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345" y="2494540"/>
            <a:ext cx="8256241" cy="184874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037" y="625876"/>
            <a:ext cx="8371352" cy="1958184"/>
          </a:xfrm>
          <a:prstGeom prst="rect">
            <a:avLst/>
          </a:prstGeom>
        </p:spPr>
      </p:pic>
    </p:spTree>
    <p:extLst>
      <p:ext uri="{BB962C8B-B14F-4D97-AF65-F5344CB8AC3E}">
        <p14:creationId xmlns:p14="http://schemas.microsoft.com/office/powerpoint/2010/main" val="3938902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58116" y="583643"/>
            <a:ext cx="5340495" cy="5517052"/>
            <a:chOff x="575535" y="540100"/>
            <a:chExt cx="4188054" cy="5517052"/>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575535" y="6033060"/>
              <a:ext cx="4188054"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791475" y="3359052"/>
            <a:ext cx="4873776" cy="902810"/>
          </a:xfrm>
        </p:spPr>
        <p:txBody>
          <a:bodyPr>
            <a:normAutofit/>
          </a:bodyPr>
          <a:lstStyle/>
          <a:p>
            <a:pPr algn="ctr"/>
            <a:r>
              <a:rPr lang="it-IT" sz="3200" b="1" dirty="0">
                <a:latin typeface="Garamond" panose="02020404030301010803" pitchFamily="18" charset="0"/>
              </a:rPr>
              <a:t>Air quality by district</a:t>
            </a:r>
            <a:endParaRPr lang="it-IT" sz="32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791475" y="4516371"/>
            <a:ext cx="4873776" cy="1077218"/>
          </a:xfrm>
          <a:prstGeom prst="rect">
            <a:avLst/>
          </a:prstGeom>
          <a:noFill/>
        </p:spPr>
        <p:txBody>
          <a:bodyPr wrap="square" rtlCol="0">
            <a:spAutoFit/>
          </a:bodyPr>
          <a:lstStyle/>
          <a:p>
            <a:pPr algn="ctr"/>
            <a:r>
              <a:rPr lang="en-US" sz="1600" dirty="0">
                <a:latin typeface="Garamond" panose="02020404030301010803" pitchFamily="18" charset="0"/>
              </a:rPr>
              <a:t>In this visualization a map is used to visualize what is the worst air quality relieved in the year 2017, in addition an action filter was added in order to easily analyze all the other charts in the dashboard.</a:t>
            </a:r>
            <a:endParaRPr lang="it-IT" sz="1600" dirty="0">
              <a:latin typeface="Garamond" panose="020204040303010108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75" y="968604"/>
            <a:ext cx="4873776" cy="2135939"/>
          </a:xfrm>
          <a:prstGeom prst="rect">
            <a:avLst/>
          </a:prstGeom>
        </p:spPr>
      </p:pic>
      <p:grpSp>
        <p:nvGrpSpPr>
          <p:cNvPr id="4" name="Group 3"/>
          <p:cNvGrpSpPr/>
          <p:nvPr/>
        </p:nvGrpSpPr>
        <p:grpSpPr>
          <a:xfrm>
            <a:off x="6131970" y="583643"/>
            <a:ext cx="5518570" cy="5490925"/>
            <a:chOff x="6131970" y="583643"/>
            <a:chExt cx="5518570" cy="5490925"/>
          </a:xfrm>
        </p:grpSpPr>
        <p:grpSp>
          <p:nvGrpSpPr>
            <p:cNvPr id="25" name="Group 24"/>
            <p:cNvGrpSpPr/>
            <p:nvPr/>
          </p:nvGrpSpPr>
          <p:grpSpPr>
            <a:xfrm>
              <a:off x="6131970" y="583643"/>
              <a:ext cx="5518570" cy="5490925"/>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6398414" y="3407606"/>
              <a:ext cx="4948873" cy="902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900" b="1" dirty="0">
                  <a:latin typeface="Garamond" panose="02020404030301010803" pitchFamily="18" charset="0"/>
                </a:rPr>
                <a:t>Transportation </a:t>
              </a:r>
              <a:endParaRPr lang="it-IT" sz="29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6398414" y="4516371"/>
              <a:ext cx="4968453" cy="1077218"/>
            </a:xfrm>
            <a:prstGeom prst="rect">
              <a:avLst/>
            </a:prstGeom>
            <a:noFill/>
          </p:spPr>
          <p:txBody>
            <a:bodyPr wrap="square" lIns="91440" tIns="45720" rIns="91440" bIns="45720" rtlCol="0" anchor="t">
              <a:spAutoFit/>
            </a:bodyPr>
            <a:lstStyle/>
            <a:p>
              <a:pPr algn="ctr"/>
              <a:r>
                <a:rPr lang="en-US" sz="1600" dirty="0">
                  <a:latin typeface="Garamond"/>
                </a:rPr>
                <a:t>This bubble chart analyze the quantity of vehicles for the different types of transportation, the size of each bubble is identified by that quantity (the bigger the bubble the more vehicles of that type are available).</a:t>
              </a:r>
              <a:endParaRPr lang="it-IT" sz="1600" dirty="0">
                <a:latin typeface="Garamond"/>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414" y="972677"/>
              <a:ext cx="4968453" cy="2127794"/>
            </a:xfrm>
            <a:prstGeom prst="rect">
              <a:avLst/>
            </a:prstGeom>
          </p:spPr>
        </p:pic>
      </p:grpSp>
    </p:spTree>
    <p:extLst>
      <p:ext uri="{BB962C8B-B14F-4D97-AF65-F5344CB8AC3E}">
        <p14:creationId xmlns:p14="http://schemas.microsoft.com/office/powerpoint/2010/main" val="309264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6494" y="699247"/>
            <a:ext cx="10829365"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824059" y="2087468"/>
            <a:ext cx="3156437" cy="902810"/>
          </a:xfrm>
        </p:spPr>
        <p:txBody>
          <a:bodyPr>
            <a:normAutofit fontScale="90000"/>
          </a:bodyPr>
          <a:lstStyle/>
          <a:p>
            <a:r>
              <a:rPr lang="en-US" b="1" dirty="0">
                <a:latin typeface="Garamond" panose="02020404030301010803" pitchFamily="18" charset="0"/>
              </a:rPr>
              <a:t>Accidents Dashboard</a:t>
            </a:r>
            <a:endParaRPr lang="it-IT"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824058" y="3346866"/>
            <a:ext cx="3156437" cy="1200329"/>
          </a:xfrm>
          <a:prstGeom prst="rect">
            <a:avLst/>
          </a:prstGeom>
          <a:noFill/>
        </p:spPr>
        <p:txBody>
          <a:bodyPr wrap="square" rtlCol="0">
            <a:spAutoFit/>
          </a:bodyPr>
          <a:lstStyle/>
          <a:p>
            <a:r>
              <a:rPr lang="en-US" dirty="0">
                <a:latin typeface="Garamond" panose="02020404030301010803" pitchFamily="18" charset="0"/>
              </a:rPr>
              <a:t>The Accidents Dashboard have the main goal to give a clear understanding of the accidents that happens in Barcelona.</a:t>
            </a:r>
          </a:p>
        </p:txBody>
      </p:sp>
      <p:pic>
        <p:nvPicPr>
          <p:cNvPr id="4" name="Picture 3"/>
          <p:cNvPicPr>
            <a:picLocks noChangeAspect="1"/>
          </p:cNvPicPr>
          <p:nvPr/>
        </p:nvPicPr>
        <p:blipFill>
          <a:blip r:embed="rId2"/>
          <a:stretch>
            <a:fillRect/>
          </a:stretch>
        </p:blipFill>
        <p:spPr>
          <a:xfrm>
            <a:off x="11465859" y="699247"/>
            <a:ext cx="79255" cy="865707"/>
          </a:xfrm>
          <a:prstGeom prst="rect">
            <a:avLst/>
          </a:prstGeom>
        </p:spPr>
      </p:pic>
      <p:sp>
        <p:nvSpPr>
          <p:cNvPr id="8" name="CasellaDiTesto 5">
            <a:extLst>
              <a:ext uri="{FF2B5EF4-FFF2-40B4-BE49-F238E27FC236}">
                <a16:creationId xmlns:a16="http://schemas.microsoft.com/office/drawing/2014/main" id="{376B18F5-88CC-413D-A98F-AA51AAA914D9}"/>
              </a:ext>
            </a:extLst>
          </p:cNvPr>
          <p:cNvSpPr txBox="1"/>
          <p:nvPr/>
        </p:nvSpPr>
        <p:spPr>
          <a:xfrm>
            <a:off x="4281272" y="4672460"/>
            <a:ext cx="6970295" cy="1477328"/>
          </a:xfrm>
          <a:prstGeom prst="rect">
            <a:avLst/>
          </a:prstGeom>
          <a:noFill/>
        </p:spPr>
        <p:txBody>
          <a:bodyPr wrap="square" rtlCol="0">
            <a:spAutoFit/>
          </a:bodyPr>
          <a:lstStyle/>
          <a:p>
            <a:r>
              <a:rPr lang="en-US" dirty="0">
                <a:latin typeface="Garamond" panose="02020404030301010803" pitchFamily="18" charset="0"/>
              </a:rPr>
              <a:t>Dashboard contains:</a:t>
            </a:r>
          </a:p>
          <a:p>
            <a:pPr marL="285750" indent="-285750">
              <a:buFont typeface="Arial" panose="020B0604020202020204" pitchFamily="34" charset="0"/>
              <a:buChar char="•"/>
            </a:pPr>
            <a:r>
              <a:rPr lang="en-US" dirty="0">
                <a:latin typeface="Garamond" panose="02020404030301010803" pitchFamily="18" charset="0"/>
              </a:rPr>
              <a:t>The Filters, filter the whole dashboard per District, weekend and month. </a:t>
            </a:r>
          </a:p>
          <a:p>
            <a:pPr marL="285750" indent="-285750">
              <a:buFont typeface="Arial" panose="020B0604020202020204" pitchFamily="34" charset="0"/>
              <a:buChar char="•"/>
            </a:pPr>
            <a:r>
              <a:rPr lang="en-US" dirty="0">
                <a:latin typeface="Garamond" panose="02020404030301010803" pitchFamily="18" charset="0"/>
              </a:rPr>
              <a:t>The image contains the Logo of Barcelona and can act like a button that can send the user directly to the overview dashboard.</a:t>
            </a:r>
          </a:p>
          <a:p>
            <a:pPr marL="285750" indent="-285750">
              <a:buFont typeface="Arial" panose="020B0604020202020204" pitchFamily="34" charset="0"/>
              <a:buChar char="•"/>
            </a:pPr>
            <a:r>
              <a:rPr lang="en-US" dirty="0">
                <a:latin typeface="Garamond" panose="02020404030301010803" pitchFamily="18" charset="0"/>
              </a:rPr>
              <a:t>4 Charts that will be discussed later</a:t>
            </a:r>
            <a:endParaRPr lang="it-IT" dirty="0">
              <a:latin typeface="Garamond" panose="020204040303010108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272" y="1018619"/>
            <a:ext cx="6857083" cy="352868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32823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104582" y="674571"/>
            <a:ext cx="4927731" cy="5523757"/>
            <a:chOff x="575535" y="540100"/>
            <a:chExt cx="4188054" cy="5517052"/>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575535" y="6033060"/>
              <a:ext cx="4188054"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1322241" y="3788433"/>
            <a:ext cx="4492411" cy="986517"/>
          </a:xfrm>
        </p:spPr>
        <p:txBody>
          <a:bodyPr>
            <a:normAutofit/>
          </a:bodyPr>
          <a:lstStyle/>
          <a:p>
            <a:pPr algn="ctr"/>
            <a:r>
              <a:rPr lang="it-IT" sz="3200" b="1" dirty="0">
                <a:latin typeface="Garamond" panose="02020404030301010803" pitchFamily="18" charset="0"/>
              </a:rPr>
              <a:t>Accidents per Hour</a:t>
            </a:r>
            <a:endParaRPr lang="it-IT" sz="32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1322240" y="4743730"/>
            <a:ext cx="4492411" cy="1077218"/>
          </a:xfrm>
          <a:prstGeom prst="rect">
            <a:avLst/>
          </a:prstGeom>
          <a:noFill/>
        </p:spPr>
        <p:txBody>
          <a:bodyPr wrap="square" rtlCol="0">
            <a:spAutoFit/>
          </a:bodyPr>
          <a:lstStyle/>
          <a:p>
            <a:pPr algn="ctr"/>
            <a:r>
              <a:rPr lang="en-US" sz="1600" dirty="0">
                <a:latin typeface="Garamond" panose="02020404030301010803" pitchFamily="18" charset="0"/>
              </a:rPr>
              <a:t>The accidents per hour visualization is a line chart that identify how the accidents of a particular year are distributed during the day hours, with a further separation between the weekend and the work days.</a:t>
            </a:r>
            <a:endParaRPr lang="it-IT" sz="1600" dirty="0">
              <a:latin typeface="Garamond" panose="020204040303010108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207" y="1173130"/>
            <a:ext cx="4227543" cy="2528389"/>
          </a:xfrm>
          <a:prstGeom prst="rect">
            <a:avLst/>
          </a:prstGeom>
        </p:spPr>
      </p:pic>
      <p:grpSp>
        <p:nvGrpSpPr>
          <p:cNvPr id="5" name="Group 4"/>
          <p:cNvGrpSpPr/>
          <p:nvPr/>
        </p:nvGrpSpPr>
        <p:grpSpPr>
          <a:xfrm>
            <a:off x="6238950" y="676778"/>
            <a:ext cx="4933377" cy="5497599"/>
            <a:chOff x="6238950" y="676778"/>
            <a:chExt cx="4933377" cy="5497599"/>
          </a:xfrm>
        </p:grpSpPr>
        <p:grpSp>
          <p:nvGrpSpPr>
            <p:cNvPr id="25" name="Group 24"/>
            <p:cNvGrpSpPr/>
            <p:nvPr/>
          </p:nvGrpSpPr>
          <p:grpSpPr>
            <a:xfrm>
              <a:off x="6238950" y="676778"/>
              <a:ext cx="4933377" cy="5497599"/>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6681402" y="3701519"/>
              <a:ext cx="3943531" cy="9865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900" b="1" dirty="0">
                  <a:latin typeface="Garamond" panose="02020404030301010803" pitchFamily="18" charset="0"/>
                </a:rPr>
                <a:t>Accidents per Year </a:t>
              </a:r>
              <a:endParaRPr lang="it-IT" sz="29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6786342" y="4774950"/>
              <a:ext cx="3838591" cy="830997"/>
            </a:xfrm>
            <a:prstGeom prst="rect">
              <a:avLst/>
            </a:prstGeom>
            <a:noFill/>
          </p:spPr>
          <p:txBody>
            <a:bodyPr wrap="square" rtlCol="0">
              <a:spAutoFit/>
            </a:bodyPr>
            <a:lstStyle/>
            <a:p>
              <a:pPr algn="ctr"/>
              <a:r>
                <a:rPr lang="en-US" sz="1600" dirty="0">
                  <a:latin typeface="Garamond" panose="02020404030301010803" pitchFamily="18" charset="0"/>
                </a:rPr>
                <a:t>This visual  allow  to  give  a  direct  look  in  how  the  accidents  distribution  is  changed  over  the  years.   </a:t>
              </a:r>
              <a:endParaRPr lang="it-IT" sz="1600" dirty="0">
                <a:latin typeface="Garamond" panose="020204040303010108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342" y="1173130"/>
              <a:ext cx="3838591" cy="2615303"/>
            </a:xfrm>
            <a:prstGeom prst="rect">
              <a:avLst/>
            </a:prstGeom>
          </p:spPr>
        </p:pic>
      </p:grpSp>
    </p:spTree>
    <p:extLst>
      <p:ext uri="{BB962C8B-B14F-4D97-AF65-F5344CB8AC3E}">
        <p14:creationId xmlns:p14="http://schemas.microsoft.com/office/powerpoint/2010/main" val="15144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58117" y="348344"/>
            <a:ext cx="3552328" cy="6078582"/>
            <a:chOff x="575535" y="540100"/>
            <a:chExt cx="4188054" cy="5490925"/>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575535" y="6006933"/>
              <a:ext cx="4188054"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pic>
        <p:nvPicPr>
          <p:cNvPr id="5" name="Picture 4"/>
          <p:cNvPicPr>
            <a:picLocks noChangeAspect="1"/>
          </p:cNvPicPr>
          <p:nvPr/>
        </p:nvPicPr>
        <p:blipFill>
          <a:blip r:embed="rId2"/>
          <a:stretch>
            <a:fillRect/>
          </a:stretch>
        </p:blipFill>
        <p:spPr>
          <a:xfrm>
            <a:off x="1013517" y="506405"/>
            <a:ext cx="2607889" cy="3923222"/>
          </a:xfrm>
          <a:prstGeom prst="rect">
            <a:avLst/>
          </a:prstGeom>
        </p:spPr>
      </p:pic>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1013517" y="4587688"/>
            <a:ext cx="2631443" cy="902810"/>
          </a:xfrm>
        </p:spPr>
        <p:txBody>
          <a:bodyPr>
            <a:noAutofit/>
          </a:bodyPr>
          <a:lstStyle/>
          <a:p>
            <a:pPr algn="ctr"/>
            <a:r>
              <a:rPr lang="en-US" sz="2000" b="1" dirty="0">
                <a:latin typeface="Garamond" panose="02020404030301010803" pitchFamily="18" charset="0"/>
              </a:rPr>
              <a:t>Number of accidents per Month</a:t>
            </a:r>
            <a:endParaRPr lang="it-IT" sz="20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1001739" y="5583076"/>
            <a:ext cx="2631444" cy="646331"/>
          </a:xfrm>
          <a:prstGeom prst="rect">
            <a:avLst/>
          </a:prstGeom>
          <a:noFill/>
        </p:spPr>
        <p:txBody>
          <a:bodyPr wrap="square" rtlCol="0">
            <a:spAutoFit/>
          </a:bodyPr>
          <a:lstStyle/>
          <a:p>
            <a:pPr algn="ctr"/>
            <a:r>
              <a:rPr lang="en-US" sz="1200" dirty="0">
                <a:latin typeface="Garamond" panose="02020404030301010803" pitchFamily="18" charset="0"/>
              </a:rPr>
              <a:t>this chart shows the relationship between months and number of accidents, broke by the weekend measure.  </a:t>
            </a:r>
            <a:endParaRPr lang="it-IT" sz="1200" dirty="0">
              <a:latin typeface="Garamond" panose="02020404030301010803" pitchFamily="18" charset="0"/>
            </a:endParaRPr>
          </a:p>
        </p:txBody>
      </p:sp>
      <p:grpSp>
        <p:nvGrpSpPr>
          <p:cNvPr id="4" name="Group 3"/>
          <p:cNvGrpSpPr/>
          <p:nvPr/>
        </p:nvGrpSpPr>
        <p:grpSpPr>
          <a:xfrm>
            <a:off x="4260625" y="330308"/>
            <a:ext cx="7348590" cy="6051912"/>
            <a:chOff x="4260625" y="330308"/>
            <a:chExt cx="7348590" cy="6051912"/>
          </a:xfrm>
        </p:grpSpPr>
        <p:grpSp>
          <p:nvGrpSpPr>
            <p:cNvPr id="25" name="Group 24"/>
            <p:cNvGrpSpPr/>
            <p:nvPr/>
          </p:nvGrpSpPr>
          <p:grpSpPr>
            <a:xfrm>
              <a:off x="4260625" y="330308"/>
              <a:ext cx="7348590" cy="6051912"/>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4691680" y="4588706"/>
              <a:ext cx="6486482" cy="902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Garamond" panose="02020404030301010803" pitchFamily="18" charset="0"/>
                </a:rPr>
                <a:t>Number of Accidents per District</a:t>
              </a:r>
              <a:endParaRPr lang="it-IT" sz="20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4691679" y="5490498"/>
              <a:ext cx="6486481" cy="646331"/>
            </a:xfrm>
            <a:prstGeom prst="rect">
              <a:avLst/>
            </a:prstGeom>
            <a:noFill/>
          </p:spPr>
          <p:txBody>
            <a:bodyPr wrap="square" rtlCol="0">
              <a:spAutoFit/>
            </a:bodyPr>
            <a:lstStyle/>
            <a:p>
              <a:pPr algn="ctr"/>
              <a:r>
                <a:rPr lang="en-US" sz="1200" dirty="0">
                  <a:latin typeface="Garamond" panose="02020404030301010803" pitchFamily="18" charset="0"/>
                </a:rPr>
                <a:t>In this visualization a map is used to visualize the amount of accidents per each district in the situation selected by the dropdown filters.  The amount of accidents could be identified by the intensity of the color of each district (light yellow to dark red)</a:t>
              </a:r>
              <a:endParaRPr lang="it-IT" sz="1200" dirty="0">
                <a:latin typeface="Garamond" panose="02020404030301010803" pitchFamily="18"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1680" y="1467046"/>
              <a:ext cx="6486481" cy="2001939"/>
            </a:xfrm>
            <a:prstGeom prst="rect">
              <a:avLst/>
            </a:prstGeom>
          </p:spPr>
        </p:pic>
      </p:grpSp>
    </p:spTree>
    <p:extLst>
      <p:ext uri="{BB962C8B-B14F-4D97-AF65-F5344CB8AC3E}">
        <p14:creationId xmlns:p14="http://schemas.microsoft.com/office/powerpoint/2010/main" val="116380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6494" y="763302"/>
            <a:ext cx="10829365"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8109650" y="1427164"/>
            <a:ext cx="3013648" cy="902810"/>
          </a:xfrm>
        </p:spPr>
        <p:txBody>
          <a:bodyPr>
            <a:noAutofit/>
          </a:bodyPr>
          <a:lstStyle/>
          <a:p>
            <a:pPr algn="r"/>
            <a:r>
              <a:rPr lang="en-US" sz="3200" b="1" dirty="0">
                <a:latin typeface="Garamond" panose="02020404030301010803" pitchFamily="18" charset="0"/>
              </a:rPr>
              <a:t>Unemployment Dashboard</a:t>
            </a:r>
            <a:endParaRPr lang="it-IT" sz="32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8011008" y="2621343"/>
            <a:ext cx="3291855" cy="2031325"/>
          </a:xfrm>
          <a:prstGeom prst="rect">
            <a:avLst/>
          </a:prstGeom>
          <a:noFill/>
        </p:spPr>
        <p:txBody>
          <a:bodyPr wrap="square" rtlCol="0">
            <a:spAutoFit/>
          </a:bodyPr>
          <a:lstStyle/>
          <a:p>
            <a:pPr algn="r"/>
            <a:r>
              <a:rPr lang="en-US" dirty="0">
                <a:latin typeface="Garamond" panose="02020404030301010803" pitchFamily="18" charset="0"/>
              </a:rPr>
              <a:t>The unemployment dashboard will focus only in analyzing the employment situation of the city, how the unemployment rate is changed over the years and how it changes between the districts of Barcelona.</a:t>
            </a:r>
          </a:p>
        </p:txBody>
      </p:sp>
      <p:pic>
        <p:nvPicPr>
          <p:cNvPr id="4" name="Picture 3"/>
          <p:cNvPicPr>
            <a:picLocks noChangeAspect="1"/>
          </p:cNvPicPr>
          <p:nvPr/>
        </p:nvPicPr>
        <p:blipFill>
          <a:blip r:embed="rId2"/>
          <a:stretch>
            <a:fillRect/>
          </a:stretch>
        </p:blipFill>
        <p:spPr>
          <a:xfrm>
            <a:off x="11465859" y="699247"/>
            <a:ext cx="79255" cy="8657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97" y="1167867"/>
            <a:ext cx="6599950" cy="348480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2" name="CasellaDiTesto 5">
            <a:extLst>
              <a:ext uri="{FF2B5EF4-FFF2-40B4-BE49-F238E27FC236}">
                <a16:creationId xmlns:a16="http://schemas.microsoft.com/office/drawing/2014/main" id="{376B18F5-88CC-413D-A98F-AA51AAA914D9}"/>
              </a:ext>
            </a:extLst>
          </p:cNvPr>
          <p:cNvSpPr txBox="1"/>
          <p:nvPr/>
        </p:nvSpPr>
        <p:spPr>
          <a:xfrm>
            <a:off x="1073098" y="4833091"/>
            <a:ext cx="6599950" cy="1200329"/>
          </a:xfrm>
          <a:prstGeom prst="rect">
            <a:avLst/>
          </a:prstGeom>
          <a:noFill/>
        </p:spPr>
        <p:txBody>
          <a:bodyPr wrap="square" rtlCol="0">
            <a:spAutoFit/>
          </a:bodyPr>
          <a:lstStyle/>
          <a:p>
            <a:r>
              <a:rPr lang="en-US" dirty="0">
                <a:latin typeface="Garamond" panose="02020404030301010803" pitchFamily="18" charset="0"/>
              </a:rPr>
              <a:t>Dashboard contains:</a:t>
            </a:r>
          </a:p>
          <a:p>
            <a:pPr marL="285750" indent="-285750">
              <a:buFont typeface="Arial" panose="020B0604020202020204" pitchFamily="34" charset="0"/>
              <a:buChar char="•"/>
            </a:pPr>
            <a:r>
              <a:rPr lang="en-US" dirty="0">
                <a:latin typeface="Garamond" panose="02020404030301010803" pitchFamily="18" charset="0"/>
              </a:rPr>
              <a:t>The Filters, filter the whole dashboard per District, Gender and Year. </a:t>
            </a:r>
          </a:p>
          <a:p>
            <a:pPr marL="285750" indent="-285750">
              <a:buFont typeface="Arial" panose="020B0604020202020204" pitchFamily="34" charset="0"/>
              <a:buChar char="•"/>
            </a:pPr>
            <a:r>
              <a:rPr lang="en-US" dirty="0">
                <a:latin typeface="Garamond" panose="02020404030301010803" pitchFamily="18" charset="0"/>
              </a:rPr>
              <a:t>The image contains the Logo of Barcelona and can act like a button that can send the user directly to the overview dashboard.</a:t>
            </a:r>
          </a:p>
        </p:txBody>
      </p:sp>
    </p:spTree>
    <p:extLst>
      <p:ext uri="{BB962C8B-B14F-4D97-AF65-F5344CB8AC3E}">
        <p14:creationId xmlns:p14="http://schemas.microsoft.com/office/powerpoint/2010/main" val="140678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58116" y="583643"/>
            <a:ext cx="5340495" cy="5517052"/>
            <a:chOff x="575535" y="540100"/>
            <a:chExt cx="4188054" cy="5517052"/>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575535" y="6033060"/>
              <a:ext cx="4188054"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6131970" y="583643"/>
            <a:ext cx="5518570" cy="5490925"/>
            <a:chOff x="6131970" y="583643"/>
            <a:chExt cx="5518570" cy="5490925"/>
          </a:xfrm>
        </p:grpSpPr>
        <p:grpSp>
          <p:nvGrpSpPr>
            <p:cNvPr id="25" name="Group 24"/>
            <p:cNvGrpSpPr/>
            <p:nvPr/>
          </p:nvGrpSpPr>
          <p:grpSpPr>
            <a:xfrm>
              <a:off x="6131970" y="583643"/>
              <a:ext cx="5518570" cy="5490925"/>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6430021" y="3717019"/>
              <a:ext cx="4948873" cy="902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900" b="1" dirty="0">
                  <a:latin typeface="Garamond" panose="02020404030301010803" pitchFamily="18" charset="0"/>
                </a:rPr>
                <a:t>Unemployment Rate by District </a:t>
              </a:r>
              <a:endParaRPr lang="it-IT" sz="29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6430021" y="4762592"/>
              <a:ext cx="4968453" cy="1077218"/>
            </a:xfrm>
            <a:prstGeom prst="rect">
              <a:avLst/>
            </a:prstGeom>
            <a:noFill/>
          </p:spPr>
          <p:txBody>
            <a:bodyPr wrap="square" rtlCol="0">
              <a:spAutoFit/>
            </a:bodyPr>
            <a:lstStyle/>
            <a:p>
              <a:pPr algn="ctr"/>
              <a:r>
                <a:rPr lang="en-US" sz="1600" dirty="0">
                  <a:latin typeface="Garamond" panose="02020404030301010803" pitchFamily="18" charset="0"/>
                </a:rPr>
                <a:t>In this visualization a map is used to visualize the amount of unemployment per each district. The amount of unemployment could be identified by the intensity of the color of each district (light yellow to dark yellow)</a:t>
              </a:r>
            </a:p>
          </p:txBody>
        </p:sp>
        <p:pic>
          <p:nvPicPr>
            <p:cNvPr id="4" name="Picture 3"/>
            <p:cNvPicPr>
              <a:picLocks noChangeAspect="1"/>
            </p:cNvPicPr>
            <p:nvPr/>
          </p:nvPicPr>
          <p:blipFill>
            <a:blip r:embed="rId2"/>
            <a:stretch>
              <a:fillRect/>
            </a:stretch>
          </p:blipFill>
          <p:spPr>
            <a:xfrm>
              <a:off x="7034238" y="968604"/>
              <a:ext cx="3740441" cy="2734044"/>
            </a:xfrm>
            <a:prstGeom prst="rect">
              <a:avLst/>
            </a:prstGeom>
          </p:spPr>
        </p:pic>
      </p:grpSp>
      <p:sp>
        <p:nvSpPr>
          <p:cNvPr id="16" name="Titolo 1">
            <a:extLst>
              <a:ext uri="{FF2B5EF4-FFF2-40B4-BE49-F238E27FC236}">
                <a16:creationId xmlns:a16="http://schemas.microsoft.com/office/drawing/2014/main" id="{29BFFED1-C746-4F45-93A6-E569D1FCE2DC}"/>
              </a:ext>
            </a:extLst>
          </p:cNvPr>
          <p:cNvSpPr txBox="1">
            <a:spLocks/>
          </p:cNvSpPr>
          <p:nvPr/>
        </p:nvSpPr>
        <p:spPr>
          <a:xfrm>
            <a:off x="809750" y="3717019"/>
            <a:ext cx="4832783" cy="7993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dirty="0">
                <a:latin typeface="Garamond" panose="02020404030301010803" pitchFamily="18" charset="0"/>
              </a:rPr>
              <a:t>Unemployment by Gender</a:t>
            </a:r>
            <a:endParaRPr lang="it-IT" sz="2800" dirty="0"/>
          </a:p>
        </p:txBody>
      </p:sp>
      <p:sp>
        <p:nvSpPr>
          <p:cNvPr id="17" name="CasellaDiTesto 5">
            <a:extLst>
              <a:ext uri="{FF2B5EF4-FFF2-40B4-BE49-F238E27FC236}">
                <a16:creationId xmlns:a16="http://schemas.microsoft.com/office/drawing/2014/main" id="{376B18F5-88CC-413D-A98F-AA51AAA914D9}"/>
              </a:ext>
            </a:extLst>
          </p:cNvPr>
          <p:cNvSpPr txBox="1"/>
          <p:nvPr/>
        </p:nvSpPr>
        <p:spPr>
          <a:xfrm>
            <a:off x="905277" y="4762592"/>
            <a:ext cx="4737256" cy="584775"/>
          </a:xfrm>
          <a:prstGeom prst="rect">
            <a:avLst/>
          </a:prstGeom>
          <a:noFill/>
        </p:spPr>
        <p:txBody>
          <a:bodyPr wrap="square" rtlCol="0">
            <a:spAutoFit/>
          </a:bodyPr>
          <a:lstStyle/>
          <a:p>
            <a:pPr algn="ctr"/>
            <a:r>
              <a:rPr lang="en-US" sz="1600" dirty="0">
                <a:latin typeface="Garamond" panose="02020404030301010803" pitchFamily="18" charset="0"/>
              </a:rPr>
              <a:t>This visualization shows number of unemployment during year and divided by gender</a:t>
            </a:r>
            <a:endParaRPr lang="it-IT" sz="1600" dirty="0">
              <a:latin typeface="Garamond" panose="02020404030301010803" pitchFamily="18"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49" y="1303548"/>
            <a:ext cx="4832784" cy="2064156"/>
          </a:xfrm>
          <a:prstGeom prst="rect">
            <a:avLst/>
          </a:prstGeom>
        </p:spPr>
      </p:pic>
    </p:spTree>
    <p:extLst>
      <p:ext uri="{BB962C8B-B14F-4D97-AF65-F5344CB8AC3E}">
        <p14:creationId xmlns:p14="http://schemas.microsoft.com/office/powerpoint/2010/main" val="401618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58116" y="583643"/>
            <a:ext cx="5340495" cy="5517052"/>
            <a:chOff x="575535" y="540100"/>
            <a:chExt cx="4188054" cy="5517052"/>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575535" y="6033060"/>
              <a:ext cx="4188054"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16" name="Titolo 1">
            <a:extLst>
              <a:ext uri="{FF2B5EF4-FFF2-40B4-BE49-F238E27FC236}">
                <a16:creationId xmlns:a16="http://schemas.microsoft.com/office/drawing/2014/main" id="{29BFFED1-C746-4F45-93A6-E569D1FCE2DC}"/>
              </a:ext>
            </a:extLst>
          </p:cNvPr>
          <p:cNvSpPr txBox="1">
            <a:spLocks/>
          </p:cNvSpPr>
          <p:nvPr/>
        </p:nvSpPr>
        <p:spPr>
          <a:xfrm>
            <a:off x="809750" y="3717019"/>
            <a:ext cx="4832783" cy="7993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dirty="0">
                <a:latin typeface="Garamond" panose="02020404030301010803" pitchFamily="18" charset="0"/>
              </a:rPr>
              <a:t>Unemployment by Year</a:t>
            </a:r>
            <a:endParaRPr lang="it-IT" sz="2800" dirty="0"/>
          </a:p>
        </p:txBody>
      </p:sp>
      <p:sp>
        <p:nvSpPr>
          <p:cNvPr id="17" name="CasellaDiTesto 5">
            <a:extLst>
              <a:ext uri="{FF2B5EF4-FFF2-40B4-BE49-F238E27FC236}">
                <a16:creationId xmlns:a16="http://schemas.microsoft.com/office/drawing/2014/main" id="{376B18F5-88CC-413D-A98F-AA51AAA914D9}"/>
              </a:ext>
            </a:extLst>
          </p:cNvPr>
          <p:cNvSpPr txBox="1"/>
          <p:nvPr/>
        </p:nvSpPr>
        <p:spPr>
          <a:xfrm>
            <a:off x="904907" y="4762592"/>
            <a:ext cx="4737256" cy="1077218"/>
          </a:xfrm>
          <a:prstGeom prst="rect">
            <a:avLst/>
          </a:prstGeom>
          <a:noFill/>
        </p:spPr>
        <p:txBody>
          <a:bodyPr wrap="square" rtlCol="0">
            <a:spAutoFit/>
          </a:bodyPr>
          <a:lstStyle/>
          <a:p>
            <a:pPr algn="ctr"/>
            <a:r>
              <a:rPr lang="en-US" sz="1600">
                <a:latin typeface="Garamond"/>
              </a:rPr>
              <a:t>This visualization shows rate of unemployment during the year from 2013 to 2017.A legend for district names in the right corner helps to identify what color is related to what district</a:t>
            </a:r>
            <a:endParaRPr lang="it-IT" sz="1600">
              <a:latin typeface="Garamond"/>
            </a:endParaRPr>
          </a:p>
        </p:txBody>
      </p:sp>
      <p:grpSp>
        <p:nvGrpSpPr>
          <p:cNvPr id="2" name="Group 1"/>
          <p:cNvGrpSpPr/>
          <p:nvPr/>
        </p:nvGrpSpPr>
        <p:grpSpPr>
          <a:xfrm>
            <a:off x="6131970" y="583643"/>
            <a:ext cx="5518570" cy="5490925"/>
            <a:chOff x="6131970" y="583643"/>
            <a:chExt cx="5518570" cy="5490925"/>
          </a:xfrm>
        </p:grpSpPr>
        <p:grpSp>
          <p:nvGrpSpPr>
            <p:cNvPr id="25" name="Group 24"/>
            <p:cNvGrpSpPr/>
            <p:nvPr/>
          </p:nvGrpSpPr>
          <p:grpSpPr>
            <a:xfrm>
              <a:off x="6131970" y="583643"/>
              <a:ext cx="5518570" cy="5490925"/>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6430021" y="3717019"/>
              <a:ext cx="4948873" cy="902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900" b="1" dirty="0">
                  <a:latin typeface="Garamond" panose="02020404030301010803" pitchFamily="18" charset="0"/>
                </a:rPr>
                <a:t>Unemployment Rate</a:t>
              </a:r>
              <a:endParaRPr lang="it-IT" sz="29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6430021" y="4762592"/>
              <a:ext cx="4968453" cy="584775"/>
            </a:xfrm>
            <a:prstGeom prst="rect">
              <a:avLst/>
            </a:prstGeom>
            <a:noFill/>
          </p:spPr>
          <p:txBody>
            <a:bodyPr wrap="square" rtlCol="0">
              <a:spAutoFit/>
            </a:bodyPr>
            <a:lstStyle/>
            <a:p>
              <a:pPr algn="ctr"/>
              <a:r>
                <a:rPr lang="en-US" sz="1600" dirty="0">
                  <a:latin typeface="Garamond" panose="02020404030301010803" pitchFamily="18" charset="0"/>
                </a:rPr>
                <a:t>This KPI shows the percent rate of unemployment related to selected year</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7687" y="1385381"/>
              <a:ext cx="4867136" cy="1230602"/>
            </a:xfrm>
            <a:prstGeom prst="rect">
              <a:avLst/>
            </a:prstGeom>
          </p:spPr>
        </p:pic>
      </p:grpSp>
      <p:pic>
        <p:nvPicPr>
          <p:cNvPr id="18" name="Picture 17"/>
          <p:cNvPicPr>
            <a:picLocks noChangeAspect="1"/>
          </p:cNvPicPr>
          <p:nvPr/>
        </p:nvPicPr>
        <p:blipFill>
          <a:blip r:embed="rId3"/>
          <a:stretch>
            <a:fillRect/>
          </a:stretch>
        </p:blipFill>
        <p:spPr>
          <a:xfrm>
            <a:off x="809750" y="1061103"/>
            <a:ext cx="4832413" cy="2178456"/>
          </a:xfrm>
          <a:prstGeom prst="rect">
            <a:avLst/>
          </a:prstGeom>
        </p:spPr>
      </p:pic>
    </p:spTree>
    <p:extLst>
      <p:ext uri="{BB962C8B-B14F-4D97-AF65-F5344CB8AC3E}">
        <p14:creationId xmlns:p14="http://schemas.microsoft.com/office/powerpoint/2010/main" val="78860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6622AE4-7F98-4F7D-9208-8C93D5656F49}"/>
              </a:ext>
            </a:extLst>
          </p:cNvPr>
          <p:cNvSpPr txBox="1"/>
          <p:nvPr/>
        </p:nvSpPr>
        <p:spPr>
          <a:xfrm>
            <a:off x="591290" y="1174167"/>
            <a:ext cx="11095613"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From the data source </a:t>
            </a:r>
            <a:r>
              <a:rPr lang="en-GB" u="sng" dirty="0">
                <a:solidFill>
                  <a:prstClr val="black"/>
                </a:solidFill>
                <a:latin typeface="Garamond" panose="02020404030301010803" pitchFamily="18" charset="0"/>
                <a:hlinkClick r:id="rId2"/>
              </a:rPr>
              <a:t>https://www.kaggle.com/xvivancos/barcelona-data-sets</a:t>
            </a:r>
            <a:r>
              <a:rPr kumimoji="0" lang="en-GB" b="0" i="0" u="none" strike="noStrike" kern="1200" cap="none" spc="0" normalizeH="0" baseline="0" noProof="0" dirty="0">
                <a:ln>
                  <a:noFill/>
                </a:ln>
                <a:solidFill>
                  <a:prstClr val="black"/>
                </a:solidFill>
                <a:effectLst/>
                <a:uLnTx/>
                <a:uFillTx/>
                <a:latin typeface="Garamond" panose="02020404030301010803" pitchFamily="18" charset="0"/>
                <a:hlinkClick r:id="rId3"/>
              </a:rPr>
              <a:t>, </a:t>
            </a:r>
            <a:r>
              <a:rPr kumimoji="0" lang="en-GB" b="1" i="0" u="none" strike="noStrike" kern="1200" cap="none" spc="0" normalizeH="0" baseline="0" noProof="0" dirty="0">
                <a:ln>
                  <a:noFill/>
                </a:ln>
                <a:solidFill>
                  <a:prstClr val="black"/>
                </a:solidFill>
                <a:effectLst/>
                <a:uLnTx/>
                <a:uFillTx/>
                <a:latin typeface="Garamond" panose="02020404030301010803" pitchFamily="18" charset="0"/>
              </a:rPr>
              <a:t>13</a:t>
            </a: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 </a:t>
            </a:r>
            <a:r>
              <a:rPr kumimoji="0" lang="en-GB" b="1" i="0" u="none" strike="noStrike" kern="1200" cap="none" spc="0" normalizeH="0" baseline="0" noProof="0" dirty="0">
                <a:ln>
                  <a:noFill/>
                </a:ln>
                <a:solidFill>
                  <a:prstClr val="black"/>
                </a:solidFill>
                <a:effectLst/>
                <a:uLnTx/>
                <a:uFillTx/>
                <a:latin typeface="Garamond" panose="02020404030301010803" pitchFamily="18" charset="0"/>
              </a:rPr>
              <a:t>tables</a:t>
            </a: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 in "csv" format have been selected:</a:t>
            </a:r>
          </a:p>
        </p:txBody>
      </p:sp>
      <p:graphicFrame>
        <p:nvGraphicFramePr>
          <p:cNvPr id="2" name="Table 1"/>
          <p:cNvGraphicFramePr>
            <a:graphicFrameLocks noGrp="1"/>
          </p:cNvGraphicFramePr>
          <p:nvPr>
            <p:extLst>
              <p:ext uri="{D42A27DB-BD31-4B8C-83A1-F6EECF244321}">
                <p14:modId xmlns:p14="http://schemas.microsoft.com/office/powerpoint/2010/main" val="1766665745"/>
              </p:ext>
            </p:extLst>
          </p:nvPr>
        </p:nvGraphicFramePr>
        <p:xfrm>
          <a:off x="591290" y="2085025"/>
          <a:ext cx="11095612" cy="3657600"/>
        </p:xfrm>
        <a:graphic>
          <a:graphicData uri="http://schemas.openxmlformats.org/drawingml/2006/table">
            <a:tbl>
              <a:tblPr bandRow="1">
                <a:tableStyleId>{3C2FFA5D-87B4-456A-9821-1D502468CF0F}</a:tableStyleId>
              </a:tblPr>
              <a:tblGrid>
                <a:gridCol w="5547806">
                  <a:extLst>
                    <a:ext uri="{9D8B030D-6E8A-4147-A177-3AD203B41FA5}">
                      <a16:colId xmlns:a16="http://schemas.microsoft.com/office/drawing/2014/main" val="4211386046"/>
                    </a:ext>
                  </a:extLst>
                </a:gridCol>
                <a:gridCol w="5547806">
                  <a:extLst>
                    <a:ext uri="{9D8B030D-6E8A-4147-A177-3AD203B41FA5}">
                      <a16:colId xmlns:a16="http://schemas.microsoft.com/office/drawing/2014/main" val="311779735"/>
                    </a:ext>
                  </a:extLst>
                </a:gridCol>
              </a:tblGrid>
              <a:tr h="370840">
                <a:tc>
                  <a:txBody>
                    <a:bodyPr/>
                    <a:lstStyle/>
                    <a:p>
                      <a:pPr algn="just" fontAlgn="base"/>
                      <a:r>
                        <a:rPr lang="en-US" sz="1800" b="1" dirty="0">
                          <a:latin typeface="Garamond" panose="02020404030301010803" pitchFamily="18" charset="0"/>
                        </a:rPr>
                        <a:t>Accidents_2017 </a:t>
                      </a:r>
                      <a:r>
                        <a:rPr lang="en-US" sz="1800" dirty="0">
                          <a:latin typeface="Garamond" panose="02020404030301010803" pitchFamily="18" charset="0"/>
                        </a:rPr>
                        <a:t>table (10335 records): Contains List of accidents handled by the local police in the city of Barcelona in 2017.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tc>
                  <a:txBody>
                    <a:bodyPr/>
                    <a:lstStyle/>
                    <a:p>
                      <a:pPr algn="just" fontAlgn="base"/>
                      <a:r>
                        <a:rPr lang="en-US" sz="1800" b="1" dirty="0">
                          <a:latin typeface="Garamond" panose="02020404030301010803" pitchFamily="18" charset="0"/>
                        </a:rPr>
                        <a:t>Air_quality_Nov2017 </a:t>
                      </a:r>
                      <a:r>
                        <a:rPr lang="en-US" sz="1800" dirty="0">
                          <a:latin typeface="Garamond" panose="02020404030301010803" pitchFamily="18" charset="0"/>
                        </a:rPr>
                        <a:t>table (8 records): Contains measure data for air quality in 2017.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65092612"/>
                  </a:ext>
                </a:extLst>
              </a:tr>
              <a:tr h="370840">
                <a:tc>
                  <a:txBody>
                    <a:bodyPr/>
                    <a:lstStyle/>
                    <a:p>
                      <a:pPr algn="just" fontAlgn="base"/>
                      <a:r>
                        <a:rPr lang="en-US" sz="1800" b="1" dirty="0">
                          <a:latin typeface="Garamond" panose="02020404030301010803" pitchFamily="18" charset="0"/>
                        </a:rPr>
                        <a:t>Air_stations_Nov2017 </a:t>
                      </a:r>
                      <a:r>
                        <a:rPr lang="en-US" sz="1800" dirty="0">
                          <a:latin typeface="Garamond" panose="02020404030301010803" pitchFamily="18" charset="0"/>
                        </a:rPr>
                        <a:t>table (8 records): Contains Main characteristics of the air quality measure stations.</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tc>
                  <a:txBody>
                    <a:bodyPr/>
                    <a:lstStyle/>
                    <a:p>
                      <a:pPr algn="just" fontAlgn="base"/>
                      <a:r>
                        <a:rPr lang="en-US" sz="1800" b="1" dirty="0">
                          <a:latin typeface="Garamond" panose="02020404030301010803" pitchFamily="18" charset="0"/>
                        </a:rPr>
                        <a:t>Births </a:t>
                      </a:r>
                      <a:r>
                        <a:rPr lang="en-US" sz="1800" dirty="0">
                          <a:latin typeface="Garamond" panose="02020404030301010803" pitchFamily="18" charset="0"/>
                        </a:rPr>
                        <a:t>table (734 record): Contains Births by nationalities and by neighborhoods of the city of Barcelona (2013-2017).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71331908"/>
                  </a:ext>
                </a:extLst>
              </a:tr>
              <a:tr h="370840">
                <a:tc>
                  <a:txBody>
                    <a:bodyPr/>
                    <a:lstStyle/>
                    <a:p>
                      <a:pPr algn="just" fontAlgn="base"/>
                      <a:r>
                        <a:rPr lang="en-US" sz="1800" b="1" dirty="0" err="1">
                          <a:latin typeface="Garamond" panose="02020404030301010803" pitchFamily="18" charset="0"/>
                        </a:rPr>
                        <a:t>Bus_stops</a:t>
                      </a:r>
                      <a:r>
                        <a:rPr lang="en-US" sz="1800" b="1" baseline="0" dirty="0">
                          <a:latin typeface="Garamond" panose="02020404030301010803" pitchFamily="18" charset="0"/>
                        </a:rPr>
                        <a:t> </a:t>
                      </a:r>
                      <a:r>
                        <a:rPr lang="en-US" sz="1800" b="0" baseline="0" dirty="0">
                          <a:latin typeface="Garamond" panose="02020404030301010803" pitchFamily="18" charset="0"/>
                        </a:rPr>
                        <a:t>table (3162 records): Contains Bus stops, day bus stops, night bus stops, airport bus stops of the city of Barcelona(2013-2017).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tc>
                  <a:txBody>
                    <a:bodyPr/>
                    <a:lstStyle/>
                    <a:p>
                      <a:pPr algn="just" fontAlgn="base"/>
                      <a:r>
                        <a:rPr lang="en-US" sz="1800" b="1" dirty="0">
                          <a:latin typeface="Garamond"/>
                        </a:rPr>
                        <a:t>Deaths </a:t>
                      </a:r>
                      <a:r>
                        <a:rPr lang="en-US" sz="1800" b="0" dirty="0">
                          <a:latin typeface="Garamond"/>
                        </a:rPr>
                        <a:t>table (4599 records): Contains Deaths by quinquennial ages and by neighborhoods of the city of Barcelona (2015-2017).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05993287"/>
                  </a:ext>
                </a:extLst>
              </a:tr>
              <a:tr h="370840">
                <a:tc>
                  <a:txBody>
                    <a:bodyPr/>
                    <a:lstStyle/>
                    <a:p>
                      <a:pPr algn="just" fontAlgn="base"/>
                      <a:r>
                        <a:rPr lang="en-US" sz="1800" b="1" dirty="0" err="1">
                          <a:latin typeface="Garamond" panose="02020404030301010803" pitchFamily="18" charset="0"/>
                        </a:rPr>
                        <a:t>Immigrants_by_nationality</a:t>
                      </a:r>
                      <a:r>
                        <a:rPr lang="en-US" sz="1800" b="1" dirty="0">
                          <a:latin typeface="Garamond" panose="02020404030301010803" pitchFamily="18" charset="0"/>
                        </a:rPr>
                        <a:t> </a:t>
                      </a:r>
                      <a:r>
                        <a:rPr lang="en-US" sz="1800" b="0" dirty="0">
                          <a:latin typeface="Garamond" panose="02020404030301010803" pitchFamily="18" charset="0"/>
                        </a:rPr>
                        <a:t>table (35200 records): Contains Immigrants by nationality and by neighborhoods of the city of Barcelona (2015-2017).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76200" cap="flat" cmpd="sng" algn="ctr">
                      <a:solidFill>
                        <a:srgbClr val="F1BF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just" fontAlgn="base"/>
                      <a:r>
                        <a:rPr lang="en-US" sz="1800" b="1" dirty="0" err="1">
                          <a:latin typeface="Garamond"/>
                        </a:rPr>
                        <a:t>Immigrants_emigrants_by_age</a:t>
                      </a:r>
                      <a:r>
                        <a:rPr lang="en-US" sz="1800" b="1" dirty="0">
                          <a:latin typeface="Garamond"/>
                        </a:rPr>
                        <a:t> </a:t>
                      </a:r>
                      <a:r>
                        <a:rPr lang="en-US" sz="1800" b="0" dirty="0">
                          <a:latin typeface="Garamond"/>
                        </a:rPr>
                        <a:t>table (4662 records): Contains</a:t>
                      </a:r>
                      <a:r>
                        <a:rPr lang="en-US" sz="1800" b="0" baseline="0" dirty="0">
                          <a:latin typeface="Garamond"/>
                        </a:rPr>
                        <a:t> Immigrants and emigrants by </a:t>
                      </a:r>
                      <a:r>
                        <a:rPr lang="en-US" sz="1800" b="0" baseline="0" dirty="0" err="1">
                          <a:latin typeface="Garamond"/>
                        </a:rPr>
                        <a:t>quinquennial</a:t>
                      </a:r>
                      <a:r>
                        <a:rPr lang="en-US" sz="1800" b="0" baseline="0" dirty="0">
                          <a:latin typeface="Garamond"/>
                        </a:rPr>
                        <a:t> ages and by </a:t>
                      </a:r>
                      <a:r>
                        <a:rPr lang="en-US" sz="1800" b="0" baseline="0" dirty="0" err="1">
                          <a:latin typeface="Garamond"/>
                        </a:rPr>
                        <a:t>neighbourhood</a:t>
                      </a:r>
                      <a:r>
                        <a:rPr lang="en-US" sz="1800" b="0" baseline="0" dirty="0">
                          <a:latin typeface="Garamond"/>
                        </a:rPr>
                        <a:t> of the city of Barcelona (2015-2017).</a:t>
                      </a:r>
                      <a:endParaRPr lang="en-US" sz="1800" b="1" dirty="0">
                        <a:latin typeface="Garamond"/>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76200" cap="flat" cmpd="sng" algn="ctr">
                      <a:solidFill>
                        <a:srgbClr val="F1BF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84626277"/>
                  </a:ext>
                </a:extLst>
              </a:tr>
            </a:tbl>
          </a:graphicData>
        </a:graphic>
      </p:graphicFrame>
    </p:spTree>
    <p:extLst>
      <p:ext uri="{BB962C8B-B14F-4D97-AF65-F5344CB8AC3E}">
        <p14:creationId xmlns:p14="http://schemas.microsoft.com/office/powerpoint/2010/main" val="329741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6494" y="699247"/>
            <a:ext cx="10829365"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314" y="1018620"/>
            <a:ext cx="6583749" cy="342955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824059" y="2087468"/>
            <a:ext cx="3156437" cy="902810"/>
          </a:xfrm>
        </p:spPr>
        <p:txBody>
          <a:bodyPr>
            <a:normAutofit fontScale="90000"/>
          </a:bodyPr>
          <a:lstStyle/>
          <a:p>
            <a:r>
              <a:rPr lang="en-US" b="1" dirty="0">
                <a:latin typeface="Garamond" panose="02020404030301010803" pitchFamily="18" charset="0"/>
              </a:rPr>
              <a:t>Immigrants Dashboard</a:t>
            </a:r>
            <a:endParaRPr lang="it-IT"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824058" y="3346866"/>
            <a:ext cx="3156437" cy="1477328"/>
          </a:xfrm>
          <a:prstGeom prst="rect">
            <a:avLst/>
          </a:prstGeom>
          <a:noFill/>
        </p:spPr>
        <p:txBody>
          <a:bodyPr wrap="square" rtlCol="0">
            <a:spAutoFit/>
          </a:bodyPr>
          <a:lstStyle/>
          <a:p>
            <a:r>
              <a:rPr lang="en-US" dirty="0">
                <a:latin typeface="Garamond" panose="02020404030301010803" pitchFamily="18" charset="0"/>
              </a:rPr>
              <a:t>The Immigrants Dashboard have the main goal to give a clear understanding of the number of  that immigrants in Barcelona, during 2013 to 2017.</a:t>
            </a:r>
          </a:p>
        </p:txBody>
      </p:sp>
      <p:pic>
        <p:nvPicPr>
          <p:cNvPr id="4" name="Picture 3"/>
          <p:cNvPicPr>
            <a:picLocks noChangeAspect="1"/>
          </p:cNvPicPr>
          <p:nvPr/>
        </p:nvPicPr>
        <p:blipFill>
          <a:blip r:embed="rId3"/>
          <a:stretch>
            <a:fillRect/>
          </a:stretch>
        </p:blipFill>
        <p:spPr>
          <a:xfrm>
            <a:off x="11465859" y="699247"/>
            <a:ext cx="79255" cy="865707"/>
          </a:xfrm>
          <a:prstGeom prst="rect">
            <a:avLst/>
          </a:prstGeom>
        </p:spPr>
      </p:pic>
      <p:sp>
        <p:nvSpPr>
          <p:cNvPr id="8" name="CasellaDiTesto 5">
            <a:extLst>
              <a:ext uri="{FF2B5EF4-FFF2-40B4-BE49-F238E27FC236}">
                <a16:creationId xmlns:a16="http://schemas.microsoft.com/office/drawing/2014/main" id="{376B18F5-88CC-413D-A98F-AA51AAA914D9}"/>
              </a:ext>
            </a:extLst>
          </p:cNvPr>
          <p:cNvSpPr txBox="1"/>
          <p:nvPr/>
        </p:nvSpPr>
        <p:spPr>
          <a:xfrm>
            <a:off x="4281272" y="4672460"/>
            <a:ext cx="6970295" cy="1477328"/>
          </a:xfrm>
          <a:prstGeom prst="rect">
            <a:avLst/>
          </a:prstGeom>
          <a:noFill/>
        </p:spPr>
        <p:txBody>
          <a:bodyPr wrap="square" rtlCol="0">
            <a:spAutoFit/>
          </a:bodyPr>
          <a:lstStyle/>
          <a:p>
            <a:r>
              <a:rPr lang="en-US" dirty="0">
                <a:latin typeface="Garamond" panose="02020404030301010803" pitchFamily="18" charset="0"/>
              </a:rPr>
              <a:t>Dashboard contains:</a:t>
            </a:r>
          </a:p>
          <a:p>
            <a:pPr marL="285750" indent="-285750">
              <a:buFont typeface="Arial" panose="020B0604020202020204" pitchFamily="34" charset="0"/>
              <a:buChar char="•"/>
            </a:pPr>
            <a:r>
              <a:rPr lang="en-US" dirty="0">
                <a:latin typeface="Garamond" panose="02020404030301010803" pitchFamily="18" charset="0"/>
              </a:rPr>
              <a:t>The Filters, filter the whole dashboard per District, Year. </a:t>
            </a:r>
          </a:p>
          <a:p>
            <a:pPr marL="285750" indent="-285750">
              <a:buFont typeface="Arial" panose="020B0604020202020204" pitchFamily="34" charset="0"/>
              <a:buChar char="•"/>
            </a:pPr>
            <a:r>
              <a:rPr lang="en-US" dirty="0">
                <a:latin typeface="Garamond" panose="02020404030301010803" pitchFamily="18" charset="0"/>
              </a:rPr>
              <a:t>The image contains the Logo of Barcelona and can act like a button that can send the user directly to the overview dashboard.</a:t>
            </a:r>
          </a:p>
          <a:p>
            <a:pPr marL="285750" indent="-285750">
              <a:buFont typeface="Arial" panose="020B0604020202020204" pitchFamily="34" charset="0"/>
              <a:buChar char="•"/>
            </a:pPr>
            <a:r>
              <a:rPr lang="en-US" dirty="0">
                <a:latin typeface="Garamond" panose="02020404030301010803" pitchFamily="18" charset="0"/>
              </a:rPr>
              <a:t>3 Charts that will be discussed later</a:t>
            </a:r>
            <a:endParaRPr lang="it-IT" dirty="0">
              <a:latin typeface="Garamond" panose="02020404030301010803" pitchFamily="18" charset="0"/>
            </a:endParaRPr>
          </a:p>
        </p:txBody>
      </p:sp>
    </p:spTree>
    <p:extLst>
      <p:ext uri="{BB962C8B-B14F-4D97-AF65-F5344CB8AC3E}">
        <p14:creationId xmlns:p14="http://schemas.microsoft.com/office/powerpoint/2010/main" val="12529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11045" y="369773"/>
            <a:ext cx="3923136" cy="6233167"/>
            <a:chOff x="111045" y="369773"/>
            <a:chExt cx="3923136" cy="6086057"/>
          </a:xfrm>
        </p:grpSpPr>
        <p:sp>
          <p:nvSpPr>
            <p:cNvPr id="3" name="Rectangle 2"/>
            <p:cNvSpPr/>
            <p:nvPr/>
          </p:nvSpPr>
          <p:spPr>
            <a:xfrm>
              <a:off x="141129" y="369773"/>
              <a:ext cx="3893052" cy="60712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11045" y="6455830"/>
              <a:ext cx="3923136"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111045" y="3973063"/>
            <a:ext cx="3671511" cy="986517"/>
          </a:xfrm>
        </p:spPr>
        <p:txBody>
          <a:bodyPr>
            <a:normAutofit/>
          </a:bodyPr>
          <a:lstStyle/>
          <a:p>
            <a:pPr algn="ctr"/>
            <a:r>
              <a:rPr lang="it-IT" sz="2800" b="1" dirty="0">
                <a:latin typeface="Garamond" panose="02020404030301010803" pitchFamily="18" charset="0"/>
              </a:rPr>
              <a:t>Immigrants</a:t>
            </a:r>
            <a:endParaRPr lang="it-IT" sz="32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117248" y="5022650"/>
            <a:ext cx="3671511" cy="738664"/>
          </a:xfrm>
          <a:prstGeom prst="rect">
            <a:avLst/>
          </a:prstGeom>
          <a:noFill/>
        </p:spPr>
        <p:txBody>
          <a:bodyPr wrap="square" rtlCol="0">
            <a:spAutoFit/>
          </a:bodyPr>
          <a:lstStyle/>
          <a:p>
            <a:pPr algn="ctr"/>
            <a:r>
              <a:rPr lang="en-US" sz="1400" dirty="0">
                <a:latin typeface="Garamond" panose="02020404030301010803" pitchFamily="18" charset="0"/>
              </a:rPr>
              <a:t>This chart is a KPI showing both the number of immigrants in the city and how they are distributed by their gender</a:t>
            </a:r>
            <a:endParaRPr lang="it-IT" sz="1400" dirty="0">
              <a:latin typeface="Garamond" panose="02020404030301010803"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85" y="487802"/>
            <a:ext cx="3671511" cy="1713685"/>
          </a:xfrm>
          <a:prstGeom prst="rect">
            <a:avLst/>
          </a:prstGeom>
        </p:spPr>
      </p:pic>
      <p:grpSp>
        <p:nvGrpSpPr>
          <p:cNvPr id="8" name="Group 7"/>
          <p:cNvGrpSpPr/>
          <p:nvPr/>
        </p:nvGrpSpPr>
        <p:grpSpPr>
          <a:xfrm>
            <a:off x="4138936" y="371652"/>
            <a:ext cx="3923136" cy="6217528"/>
            <a:chOff x="4138936" y="371652"/>
            <a:chExt cx="3923136" cy="6217528"/>
          </a:xfrm>
        </p:grpSpPr>
        <p:grpSp>
          <p:nvGrpSpPr>
            <p:cNvPr id="4" name="Group 3"/>
            <p:cNvGrpSpPr/>
            <p:nvPr/>
          </p:nvGrpSpPr>
          <p:grpSpPr>
            <a:xfrm>
              <a:off x="4138936" y="371652"/>
              <a:ext cx="3897512" cy="6188366"/>
              <a:chOff x="4138936" y="371652"/>
              <a:chExt cx="3897512" cy="6188366"/>
            </a:xfrm>
          </p:grpSpPr>
          <p:sp>
            <p:nvSpPr>
              <p:cNvPr id="26" name="Rectangle 25"/>
              <p:cNvSpPr/>
              <p:nvPr/>
            </p:nvSpPr>
            <p:spPr>
              <a:xfrm>
                <a:off x="4138936" y="371652"/>
                <a:ext cx="3897512" cy="61883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olo 1">
                <a:extLst>
                  <a:ext uri="{FF2B5EF4-FFF2-40B4-BE49-F238E27FC236}">
                    <a16:creationId xmlns:a16="http://schemas.microsoft.com/office/drawing/2014/main" id="{29BFFED1-C746-4F45-93A6-E569D1FCE2DC}"/>
                  </a:ext>
                </a:extLst>
              </p:cNvPr>
              <p:cNvSpPr txBox="1">
                <a:spLocks/>
              </p:cNvSpPr>
              <p:nvPr/>
            </p:nvSpPr>
            <p:spPr>
              <a:xfrm>
                <a:off x="4258660" y="3973063"/>
                <a:ext cx="3641825" cy="9865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dirty="0">
                    <a:latin typeface="Garamond" panose="02020404030301010803" pitchFamily="18" charset="0"/>
                  </a:rPr>
                  <a:t>Immigrants by Age</a:t>
                </a:r>
                <a:endParaRPr lang="it-IT" sz="28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4264935" y="4959580"/>
                <a:ext cx="3646040" cy="1600438"/>
              </a:xfrm>
              <a:prstGeom prst="rect">
                <a:avLst/>
              </a:prstGeom>
              <a:noFill/>
            </p:spPr>
            <p:txBody>
              <a:bodyPr wrap="square" rtlCol="0">
                <a:spAutoFit/>
              </a:bodyPr>
              <a:lstStyle/>
              <a:p>
                <a:pPr algn="ctr"/>
                <a:r>
                  <a:rPr lang="en-US" sz="1400" dirty="0">
                    <a:latin typeface="Garamond" panose="02020404030301010803" pitchFamily="18" charset="0"/>
                  </a:rPr>
                  <a:t>This chart is composed by two parts:</a:t>
                </a:r>
              </a:p>
              <a:p>
                <a:pPr marL="342900" indent="-342900" algn="ctr">
                  <a:buAutoNum type="arabicPeriod"/>
                </a:pPr>
                <a:r>
                  <a:rPr lang="en-US" sz="1400" dirty="0">
                    <a:latin typeface="Garamond" panose="02020404030301010803" pitchFamily="18" charset="0"/>
                  </a:rPr>
                  <a:t>A bar chart</a:t>
                </a:r>
              </a:p>
              <a:p>
                <a:pPr marL="342900" indent="-342900" algn="ctr">
                  <a:buAutoNum type="arabicPeriod" startAt="2"/>
                </a:pPr>
                <a:r>
                  <a:rPr lang="en-US" sz="1400" dirty="0">
                    <a:latin typeface="Garamond" panose="02020404030301010803" pitchFamily="18" charset="0"/>
                  </a:rPr>
                  <a:t>A map</a:t>
                </a:r>
              </a:p>
              <a:p>
                <a:pPr algn="ctr"/>
                <a:r>
                  <a:rPr lang="en-US" sz="1400" dirty="0">
                    <a:latin typeface="Garamond" panose="02020404030301010803" pitchFamily="18" charset="0"/>
                  </a:rPr>
                  <a:t>This particular choice was made in order to allow the user to analyze how the immigrants are distributed by their age in the various districts and vice versa.</a:t>
                </a:r>
                <a:endParaRPr lang="it-IT" sz="1400" dirty="0">
                  <a:latin typeface="Garamond" panose="02020404030301010803"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484" y="487802"/>
                <a:ext cx="3646040" cy="3481804"/>
              </a:xfrm>
              <a:prstGeom prst="rect">
                <a:avLst/>
              </a:prstGeom>
            </p:spPr>
          </p:pic>
        </p:grpSp>
        <p:cxnSp>
          <p:nvCxnSpPr>
            <p:cNvPr id="24" name="Straight Connector 23"/>
            <p:cNvCxnSpPr/>
            <p:nvPr/>
          </p:nvCxnSpPr>
          <p:spPr>
            <a:xfrm>
              <a:off x="4138936" y="6589180"/>
              <a:ext cx="3923136" cy="0"/>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8162184" y="358200"/>
            <a:ext cx="3923136" cy="6244740"/>
            <a:chOff x="8162184" y="358200"/>
            <a:chExt cx="3923136" cy="6244740"/>
          </a:xfrm>
        </p:grpSpPr>
        <p:cxnSp>
          <p:nvCxnSpPr>
            <p:cNvPr id="11" name="Straight Connector 10"/>
            <p:cNvCxnSpPr/>
            <p:nvPr/>
          </p:nvCxnSpPr>
          <p:spPr>
            <a:xfrm>
              <a:off x="8162184" y="6602940"/>
              <a:ext cx="3923136" cy="0"/>
            </a:xfrm>
            <a:prstGeom prst="line">
              <a:avLst/>
            </a:prstGeom>
            <a:ln w="76200">
              <a:solidFill>
                <a:srgbClr val="FFF0B9"/>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8162184" y="358200"/>
              <a:ext cx="3897512" cy="6230979"/>
              <a:chOff x="8162184" y="358200"/>
              <a:chExt cx="3897512" cy="6230979"/>
            </a:xfrm>
          </p:grpSpPr>
          <p:sp>
            <p:nvSpPr>
              <p:cNvPr id="16" name="Rectangle 15"/>
              <p:cNvSpPr/>
              <p:nvPr/>
            </p:nvSpPr>
            <p:spPr>
              <a:xfrm>
                <a:off x="8162184" y="358200"/>
                <a:ext cx="3897512" cy="62309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617" y="487802"/>
                <a:ext cx="3702109" cy="1783743"/>
              </a:xfrm>
              <a:prstGeom prst="rect">
                <a:avLst/>
              </a:prstGeom>
            </p:spPr>
          </p:pic>
          <p:sp>
            <p:nvSpPr>
              <p:cNvPr id="31" name="Titolo 1">
                <a:extLst>
                  <a:ext uri="{FF2B5EF4-FFF2-40B4-BE49-F238E27FC236}">
                    <a16:creationId xmlns:a16="http://schemas.microsoft.com/office/drawing/2014/main" id="{29BFFED1-C746-4F45-93A6-E569D1FCE2DC}"/>
                  </a:ext>
                </a:extLst>
              </p:cNvPr>
              <p:cNvSpPr txBox="1">
                <a:spLocks/>
              </p:cNvSpPr>
              <p:nvPr/>
            </p:nvSpPr>
            <p:spPr>
              <a:xfrm>
                <a:off x="8174733" y="3973063"/>
                <a:ext cx="3641825" cy="9865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dirty="0">
                    <a:latin typeface="Garamond" panose="02020404030301010803" pitchFamily="18" charset="0"/>
                  </a:rPr>
                  <a:t>Immigrants by Country</a:t>
                </a:r>
                <a:endParaRPr lang="it-IT" sz="2800" dirty="0"/>
              </a:p>
            </p:txBody>
          </p:sp>
          <p:sp>
            <p:nvSpPr>
              <p:cNvPr id="32" name="CasellaDiTesto 5">
                <a:extLst>
                  <a:ext uri="{FF2B5EF4-FFF2-40B4-BE49-F238E27FC236}">
                    <a16:creationId xmlns:a16="http://schemas.microsoft.com/office/drawing/2014/main" id="{376B18F5-88CC-413D-A98F-AA51AAA914D9}"/>
                  </a:ext>
                </a:extLst>
              </p:cNvPr>
              <p:cNvSpPr txBox="1"/>
              <p:nvPr/>
            </p:nvSpPr>
            <p:spPr>
              <a:xfrm>
                <a:off x="8287617" y="5021135"/>
                <a:ext cx="3646040" cy="738664"/>
              </a:xfrm>
              <a:prstGeom prst="rect">
                <a:avLst/>
              </a:prstGeom>
              <a:noFill/>
            </p:spPr>
            <p:txBody>
              <a:bodyPr wrap="square" rtlCol="0">
                <a:spAutoFit/>
              </a:bodyPr>
              <a:lstStyle/>
              <a:p>
                <a:pPr algn="ctr"/>
                <a:r>
                  <a:rPr lang="en-US" sz="1400" dirty="0">
                    <a:latin typeface="Garamond" panose="02020404030301010803" pitchFamily="18" charset="0"/>
                  </a:rPr>
                  <a:t>Similar to the previous visualization, here, the number of immigrants by each nationality have been calculated.  </a:t>
                </a:r>
                <a:endParaRPr lang="it-IT" sz="1400" dirty="0">
                  <a:latin typeface="Garamond" panose="02020404030301010803" pitchFamily="18" charset="0"/>
                </a:endParaRPr>
              </a:p>
            </p:txBody>
          </p:sp>
        </p:grpSp>
      </p:grpSp>
    </p:spTree>
    <p:extLst>
      <p:ext uri="{BB962C8B-B14F-4D97-AF65-F5344CB8AC3E}">
        <p14:creationId xmlns:p14="http://schemas.microsoft.com/office/powerpoint/2010/main" val="22196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6494" y="763302"/>
            <a:ext cx="10829365"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899" y="1167868"/>
            <a:ext cx="6097864" cy="31660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 name="Titolo 1">
            <a:extLst>
              <a:ext uri="{FF2B5EF4-FFF2-40B4-BE49-F238E27FC236}">
                <a16:creationId xmlns:a16="http://schemas.microsoft.com/office/drawing/2014/main" id="{29BFFED1-C746-4F45-93A6-E569D1FCE2DC}"/>
              </a:ext>
            </a:extLst>
          </p:cNvPr>
          <p:cNvSpPr>
            <a:spLocks noGrp="1"/>
          </p:cNvSpPr>
          <p:nvPr>
            <p:ph type="title"/>
          </p:nvPr>
        </p:nvSpPr>
        <p:spPr>
          <a:xfrm>
            <a:off x="8083554" y="2095432"/>
            <a:ext cx="3013648" cy="902810"/>
          </a:xfrm>
        </p:spPr>
        <p:txBody>
          <a:bodyPr>
            <a:noAutofit/>
          </a:bodyPr>
          <a:lstStyle/>
          <a:p>
            <a:pPr algn="r"/>
            <a:r>
              <a:rPr lang="en-US" sz="3200" b="1" dirty="0">
                <a:latin typeface="Garamond" panose="02020404030301010803" pitchFamily="18" charset="0"/>
              </a:rPr>
              <a:t>Life expectancy dashboard</a:t>
            </a:r>
            <a:endParaRPr lang="it-IT" sz="3200" dirty="0"/>
          </a:p>
        </p:txBody>
      </p:sp>
      <p:sp>
        <p:nvSpPr>
          <p:cNvPr id="6" name="CasellaDiTesto 5">
            <a:extLst>
              <a:ext uri="{FF2B5EF4-FFF2-40B4-BE49-F238E27FC236}">
                <a16:creationId xmlns:a16="http://schemas.microsoft.com/office/drawing/2014/main" id="{376B18F5-88CC-413D-A98F-AA51AAA914D9}"/>
              </a:ext>
            </a:extLst>
          </p:cNvPr>
          <p:cNvSpPr txBox="1"/>
          <p:nvPr/>
        </p:nvSpPr>
        <p:spPr>
          <a:xfrm>
            <a:off x="7984912" y="3289611"/>
            <a:ext cx="3291855" cy="1200329"/>
          </a:xfrm>
          <a:prstGeom prst="rect">
            <a:avLst/>
          </a:prstGeom>
          <a:noFill/>
        </p:spPr>
        <p:txBody>
          <a:bodyPr wrap="square" rtlCol="0">
            <a:spAutoFit/>
          </a:bodyPr>
          <a:lstStyle/>
          <a:p>
            <a:pPr algn="r"/>
            <a:r>
              <a:rPr lang="en-US" dirty="0">
                <a:latin typeface="Garamond" panose="02020404030301010803" pitchFamily="18" charset="0"/>
              </a:rPr>
              <a:t>This dashboard will focus in analyzing the life expectancy in Barcelona under various aspects like the gender and the districts</a:t>
            </a:r>
          </a:p>
        </p:txBody>
      </p:sp>
      <p:pic>
        <p:nvPicPr>
          <p:cNvPr id="4" name="Picture 3"/>
          <p:cNvPicPr>
            <a:picLocks noChangeAspect="1"/>
          </p:cNvPicPr>
          <p:nvPr/>
        </p:nvPicPr>
        <p:blipFill>
          <a:blip r:embed="rId3"/>
          <a:stretch>
            <a:fillRect/>
          </a:stretch>
        </p:blipFill>
        <p:spPr>
          <a:xfrm>
            <a:off x="11465859" y="699247"/>
            <a:ext cx="79255" cy="865707"/>
          </a:xfrm>
          <a:prstGeom prst="rect">
            <a:avLst/>
          </a:prstGeom>
        </p:spPr>
      </p:pic>
      <p:sp>
        <p:nvSpPr>
          <p:cNvPr id="12" name="CasellaDiTesto 5">
            <a:extLst>
              <a:ext uri="{FF2B5EF4-FFF2-40B4-BE49-F238E27FC236}">
                <a16:creationId xmlns:a16="http://schemas.microsoft.com/office/drawing/2014/main" id="{376B18F5-88CC-413D-A98F-AA51AAA914D9}"/>
              </a:ext>
            </a:extLst>
          </p:cNvPr>
          <p:cNvSpPr txBox="1"/>
          <p:nvPr/>
        </p:nvSpPr>
        <p:spPr>
          <a:xfrm>
            <a:off x="1064898" y="4489940"/>
            <a:ext cx="6339855" cy="1754326"/>
          </a:xfrm>
          <a:prstGeom prst="rect">
            <a:avLst/>
          </a:prstGeom>
          <a:noFill/>
        </p:spPr>
        <p:txBody>
          <a:bodyPr wrap="square" rtlCol="0">
            <a:spAutoFit/>
          </a:bodyPr>
          <a:lstStyle/>
          <a:p>
            <a:r>
              <a:rPr lang="en-US" dirty="0">
                <a:latin typeface="Garamond" panose="02020404030301010803" pitchFamily="18" charset="0"/>
              </a:rPr>
              <a:t>Dashboard contains:</a:t>
            </a:r>
          </a:p>
          <a:p>
            <a:pPr marL="285750" indent="-285750">
              <a:buFont typeface="Arial" panose="020B0604020202020204" pitchFamily="34" charset="0"/>
              <a:buChar char="•"/>
            </a:pPr>
            <a:r>
              <a:rPr lang="en-US" dirty="0">
                <a:latin typeface="Garamond" panose="02020404030301010803" pitchFamily="18" charset="0"/>
              </a:rPr>
              <a:t>The Filters, filter the whole dashboard per Observed Year, Gender and District. </a:t>
            </a:r>
          </a:p>
          <a:p>
            <a:pPr marL="285750" indent="-285750">
              <a:buFont typeface="Arial" panose="020B0604020202020204" pitchFamily="34" charset="0"/>
              <a:buChar char="•"/>
            </a:pPr>
            <a:r>
              <a:rPr lang="en-US" dirty="0">
                <a:latin typeface="Garamond" panose="02020404030301010803" pitchFamily="18" charset="0"/>
              </a:rPr>
              <a:t>The image contains the Logo of Barcelona and can act like a button that can send the user directly to the overview dashboard.</a:t>
            </a:r>
          </a:p>
          <a:p>
            <a:pPr marL="285750" indent="-285750">
              <a:buFont typeface="Arial" panose="020B0604020202020204" pitchFamily="34" charset="0"/>
              <a:buChar char="•"/>
            </a:pPr>
            <a:r>
              <a:rPr lang="en-US" dirty="0">
                <a:latin typeface="Garamond" panose="02020404030301010803" pitchFamily="18" charset="0"/>
              </a:rPr>
              <a:t>4 Charts that will be discussed later</a:t>
            </a:r>
            <a:endParaRPr lang="it-IT" dirty="0">
              <a:latin typeface="Garamond" panose="02020404030301010803" pitchFamily="18" charset="0"/>
            </a:endParaRPr>
          </a:p>
        </p:txBody>
      </p:sp>
    </p:spTree>
    <p:extLst>
      <p:ext uri="{BB962C8B-B14F-4D97-AF65-F5344CB8AC3E}">
        <p14:creationId xmlns:p14="http://schemas.microsoft.com/office/powerpoint/2010/main" val="27844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73864" y="583643"/>
            <a:ext cx="3899584" cy="5490925"/>
            <a:chOff x="575535" y="540100"/>
            <a:chExt cx="4188054" cy="5521773"/>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5535" y="6057153"/>
              <a:ext cx="4188054" cy="472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16" name="Titolo 1">
            <a:extLst>
              <a:ext uri="{FF2B5EF4-FFF2-40B4-BE49-F238E27FC236}">
                <a16:creationId xmlns:a16="http://schemas.microsoft.com/office/drawing/2014/main" id="{29BFFED1-C746-4F45-93A6-E569D1FCE2DC}"/>
              </a:ext>
            </a:extLst>
          </p:cNvPr>
          <p:cNvSpPr txBox="1">
            <a:spLocks/>
          </p:cNvSpPr>
          <p:nvPr/>
        </p:nvSpPr>
        <p:spPr>
          <a:xfrm>
            <a:off x="1137833" y="3647809"/>
            <a:ext cx="2732488" cy="7993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dirty="0">
                <a:latin typeface="Garamond" panose="02020404030301010803" pitchFamily="18" charset="0"/>
              </a:rPr>
              <a:t>Life Expectancy</a:t>
            </a:r>
            <a:endParaRPr lang="it-IT" sz="2800" dirty="0"/>
          </a:p>
        </p:txBody>
      </p:sp>
      <p:sp>
        <p:nvSpPr>
          <p:cNvPr id="17" name="CasellaDiTesto 5">
            <a:extLst>
              <a:ext uri="{FF2B5EF4-FFF2-40B4-BE49-F238E27FC236}">
                <a16:creationId xmlns:a16="http://schemas.microsoft.com/office/drawing/2014/main" id="{376B18F5-88CC-413D-A98F-AA51AAA914D9}"/>
              </a:ext>
            </a:extLst>
          </p:cNvPr>
          <p:cNvSpPr txBox="1"/>
          <p:nvPr/>
        </p:nvSpPr>
        <p:spPr>
          <a:xfrm>
            <a:off x="1137833" y="4842859"/>
            <a:ext cx="2732487" cy="830997"/>
          </a:xfrm>
          <a:prstGeom prst="rect">
            <a:avLst/>
          </a:prstGeom>
          <a:noFill/>
        </p:spPr>
        <p:txBody>
          <a:bodyPr wrap="square" rtlCol="0">
            <a:spAutoFit/>
          </a:bodyPr>
          <a:lstStyle/>
          <a:p>
            <a:pPr algn="ctr"/>
            <a:r>
              <a:rPr lang="en-US" sz="1600" dirty="0">
                <a:latin typeface="Garamond" panose="02020404030301010803" pitchFamily="18" charset="0"/>
              </a:rPr>
              <a:t>This KPI shows the average life expectancy of the situation identified by the filters.</a:t>
            </a:r>
            <a:endParaRPr lang="it-IT" sz="1600" dirty="0">
              <a:latin typeface="Garamond" panose="02020404030301010803"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13" y="999651"/>
            <a:ext cx="2732487" cy="2083183"/>
          </a:xfrm>
          <a:prstGeom prst="rect">
            <a:avLst/>
          </a:prstGeom>
        </p:spPr>
      </p:pic>
      <p:grpSp>
        <p:nvGrpSpPr>
          <p:cNvPr id="4" name="Group 3"/>
          <p:cNvGrpSpPr/>
          <p:nvPr/>
        </p:nvGrpSpPr>
        <p:grpSpPr>
          <a:xfrm>
            <a:off x="4619625" y="583643"/>
            <a:ext cx="7030915" cy="5490925"/>
            <a:chOff x="4619625" y="583643"/>
            <a:chExt cx="7030915" cy="5490925"/>
          </a:xfrm>
        </p:grpSpPr>
        <p:grpSp>
          <p:nvGrpSpPr>
            <p:cNvPr id="25" name="Group 24"/>
            <p:cNvGrpSpPr/>
            <p:nvPr/>
          </p:nvGrpSpPr>
          <p:grpSpPr>
            <a:xfrm>
              <a:off x="4619625" y="583643"/>
              <a:ext cx="7030915" cy="5490925"/>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4752197" y="3647809"/>
              <a:ext cx="6626697" cy="9028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sz="2800" b="1" dirty="0">
                  <a:latin typeface="Garamond" panose="02020404030301010803" pitchFamily="18" charset="0"/>
                </a:rPr>
                <a:t>Life Expectancy by District</a:t>
              </a:r>
              <a:endParaRPr lang="it-IT" sz="28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4752197" y="4842859"/>
              <a:ext cx="6626697" cy="338554"/>
            </a:xfrm>
            <a:prstGeom prst="rect">
              <a:avLst/>
            </a:prstGeom>
            <a:noFill/>
          </p:spPr>
          <p:txBody>
            <a:bodyPr wrap="square" rtlCol="0">
              <a:spAutoFit/>
            </a:bodyPr>
            <a:lstStyle/>
            <a:p>
              <a:pPr algn="ctr"/>
              <a:r>
                <a:rPr lang="en-US" sz="1600" dirty="0">
                  <a:latin typeface="Garamond" panose="02020404030301010803" pitchFamily="18" charset="0"/>
                </a:rPr>
                <a:t>This is a bar chart identifying the life expectancy in each district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197" y="999651"/>
              <a:ext cx="6727485" cy="2083183"/>
            </a:xfrm>
            <a:prstGeom prst="rect">
              <a:avLst/>
            </a:prstGeom>
          </p:spPr>
        </p:pic>
      </p:grpSp>
    </p:spTree>
    <p:extLst>
      <p:ext uri="{BB962C8B-B14F-4D97-AF65-F5344CB8AC3E}">
        <p14:creationId xmlns:p14="http://schemas.microsoft.com/office/powerpoint/2010/main" val="344326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558116" y="583643"/>
            <a:ext cx="3952924" cy="5517052"/>
            <a:chOff x="575535" y="540100"/>
            <a:chExt cx="4188054" cy="5517052"/>
          </a:xfrm>
        </p:grpSpPr>
        <p:sp>
          <p:nvSpPr>
            <p:cNvPr id="3" name="Rectangle 2"/>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575535" y="6033060"/>
              <a:ext cx="4188054" cy="24092"/>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16" name="Titolo 1">
            <a:extLst>
              <a:ext uri="{FF2B5EF4-FFF2-40B4-BE49-F238E27FC236}">
                <a16:creationId xmlns:a16="http://schemas.microsoft.com/office/drawing/2014/main" id="{29BFFED1-C746-4F45-93A6-E569D1FCE2DC}"/>
              </a:ext>
            </a:extLst>
          </p:cNvPr>
          <p:cNvSpPr txBox="1">
            <a:spLocks/>
          </p:cNvSpPr>
          <p:nvPr/>
        </p:nvSpPr>
        <p:spPr>
          <a:xfrm>
            <a:off x="1227763" y="3589968"/>
            <a:ext cx="2587718" cy="11722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Garamond" panose="02020404030301010803" pitchFamily="18" charset="0"/>
              </a:rPr>
              <a:t>Life Expectancy by Gender</a:t>
            </a:r>
            <a:endParaRPr lang="it-IT" sz="2800" dirty="0"/>
          </a:p>
        </p:txBody>
      </p:sp>
      <p:sp>
        <p:nvSpPr>
          <p:cNvPr id="17" name="CasellaDiTesto 5">
            <a:extLst>
              <a:ext uri="{FF2B5EF4-FFF2-40B4-BE49-F238E27FC236}">
                <a16:creationId xmlns:a16="http://schemas.microsoft.com/office/drawing/2014/main" id="{376B18F5-88CC-413D-A98F-AA51AAA914D9}"/>
              </a:ext>
            </a:extLst>
          </p:cNvPr>
          <p:cNvSpPr txBox="1"/>
          <p:nvPr/>
        </p:nvSpPr>
        <p:spPr>
          <a:xfrm>
            <a:off x="1227763" y="4931868"/>
            <a:ext cx="2587718" cy="830997"/>
          </a:xfrm>
          <a:prstGeom prst="rect">
            <a:avLst/>
          </a:prstGeom>
          <a:noFill/>
        </p:spPr>
        <p:txBody>
          <a:bodyPr wrap="square" rtlCol="0">
            <a:spAutoFit/>
          </a:bodyPr>
          <a:lstStyle/>
          <a:p>
            <a:pPr algn="ctr"/>
            <a:r>
              <a:rPr lang="en-US" sz="1600" dirty="0">
                <a:latin typeface="Garamond"/>
              </a:rPr>
              <a:t>This chart shows how the life expectancy changes by the gender</a:t>
            </a:r>
            <a:endParaRPr lang="it-IT" sz="1600" dirty="0">
              <a:latin typeface="Garamond"/>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763" y="1061104"/>
            <a:ext cx="2587718" cy="2100107"/>
          </a:xfrm>
          <a:prstGeom prst="rect">
            <a:avLst/>
          </a:prstGeom>
        </p:spPr>
      </p:pic>
      <p:grpSp>
        <p:nvGrpSpPr>
          <p:cNvPr id="2" name="Group 1"/>
          <p:cNvGrpSpPr/>
          <p:nvPr/>
        </p:nvGrpSpPr>
        <p:grpSpPr>
          <a:xfrm>
            <a:off x="4762674" y="583643"/>
            <a:ext cx="6887866" cy="5490925"/>
            <a:chOff x="4762674" y="583643"/>
            <a:chExt cx="6887866" cy="5490925"/>
          </a:xfrm>
        </p:grpSpPr>
        <p:grpSp>
          <p:nvGrpSpPr>
            <p:cNvPr id="25" name="Group 24"/>
            <p:cNvGrpSpPr/>
            <p:nvPr/>
          </p:nvGrpSpPr>
          <p:grpSpPr>
            <a:xfrm>
              <a:off x="4762674" y="583643"/>
              <a:ext cx="6887866" cy="5490925"/>
              <a:chOff x="575535" y="540100"/>
              <a:chExt cx="4188054" cy="5490925"/>
            </a:xfrm>
          </p:grpSpPr>
          <p:sp>
            <p:nvSpPr>
              <p:cNvPr id="26" name="Rectangle 25"/>
              <p:cNvSpPr/>
              <p:nvPr/>
            </p:nvSpPr>
            <p:spPr>
              <a:xfrm>
                <a:off x="575535" y="540100"/>
                <a:ext cx="4188054" cy="5450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575535" y="6006933"/>
                <a:ext cx="4188054" cy="24092"/>
              </a:xfrm>
              <a:prstGeom prst="line">
                <a:avLst/>
              </a:prstGeom>
              <a:ln w="76200">
                <a:solidFill>
                  <a:srgbClr val="FFD22D"/>
                </a:solidFill>
              </a:ln>
            </p:spPr>
            <p:style>
              <a:lnRef idx="1">
                <a:schemeClr val="accent1"/>
              </a:lnRef>
              <a:fillRef idx="0">
                <a:schemeClr val="accent1"/>
              </a:fillRef>
              <a:effectRef idx="0">
                <a:schemeClr val="accent1"/>
              </a:effectRef>
              <a:fontRef idx="minor">
                <a:schemeClr val="tx1"/>
              </a:fontRef>
            </p:style>
          </p:cxnSp>
        </p:grpSp>
        <p:sp>
          <p:nvSpPr>
            <p:cNvPr id="28" name="Titolo 1">
              <a:extLst>
                <a:ext uri="{FF2B5EF4-FFF2-40B4-BE49-F238E27FC236}">
                  <a16:creationId xmlns:a16="http://schemas.microsoft.com/office/drawing/2014/main" id="{29BFFED1-C746-4F45-93A6-E569D1FCE2DC}"/>
                </a:ext>
              </a:extLst>
            </p:cNvPr>
            <p:cNvSpPr txBox="1">
              <a:spLocks/>
            </p:cNvSpPr>
            <p:nvPr/>
          </p:nvSpPr>
          <p:spPr>
            <a:xfrm>
              <a:off x="5082939" y="3588040"/>
              <a:ext cx="6247336" cy="1172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b="1" dirty="0">
                  <a:latin typeface="Garamond" panose="02020404030301010803" pitchFamily="18" charset="0"/>
                </a:rPr>
                <a:t>Life Expectancy by Year</a:t>
              </a:r>
              <a:endParaRPr lang="it-IT" sz="2900" dirty="0"/>
            </a:p>
          </p:txBody>
        </p:sp>
        <p:sp>
          <p:nvSpPr>
            <p:cNvPr id="29" name="CasellaDiTesto 5">
              <a:extLst>
                <a:ext uri="{FF2B5EF4-FFF2-40B4-BE49-F238E27FC236}">
                  <a16:creationId xmlns:a16="http://schemas.microsoft.com/office/drawing/2014/main" id="{376B18F5-88CC-413D-A98F-AA51AAA914D9}"/>
                </a:ext>
              </a:extLst>
            </p:cNvPr>
            <p:cNvSpPr txBox="1"/>
            <p:nvPr/>
          </p:nvSpPr>
          <p:spPr>
            <a:xfrm>
              <a:off x="5082939" y="4931868"/>
              <a:ext cx="6247335" cy="584775"/>
            </a:xfrm>
            <a:prstGeom prst="rect">
              <a:avLst/>
            </a:prstGeom>
            <a:noFill/>
          </p:spPr>
          <p:txBody>
            <a:bodyPr wrap="square" rtlCol="0">
              <a:spAutoFit/>
            </a:bodyPr>
            <a:lstStyle/>
            <a:p>
              <a:pPr algn="ctr"/>
              <a:r>
                <a:rPr lang="en-US" sz="1600" dirty="0">
                  <a:latin typeface="Garamond" panose="02020404030301010803" pitchFamily="18" charset="0"/>
                </a:rPr>
                <a:t>This chart is composed by two lines, one per each gender and shows how the life expectancy changed over the years.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939" y="1061104"/>
              <a:ext cx="6247336" cy="2100107"/>
            </a:xfrm>
            <a:prstGeom prst="rect">
              <a:avLst/>
            </a:prstGeom>
          </p:spPr>
        </p:pic>
      </p:grpSp>
    </p:spTree>
    <p:extLst>
      <p:ext uri="{BB962C8B-B14F-4D97-AF65-F5344CB8AC3E}">
        <p14:creationId xmlns:p14="http://schemas.microsoft.com/office/powerpoint/2010/main" val="72888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0299" r="-345"/>
          <a:stretch/>
        </p:blipFill>
        <p:spPr>
          <a:xfrm>
            <a:off x="643732" y="766360"/>
            <a:ext cx="4720747" cy="5242554"/>
          </a:xfrm>
          <a:prstGeom prst="rect">
            <a:avLst/>
          </a:prstGeom>
        </p:spPr>
      </p:pic>
      <p:sp>
        <p:nvSpPr>
          <p:cNvPr id="6" name="Rettangolo 5">
            <a:extLst>
              <a:ext uri="{FF2B5EF4-FFF2-40B4-BE49-F238E27FC236}">
                <a16:creationId xmlns:a16="http://schemas.microsoft.com/office/drawing/2014/main" id="{E8E3EFB6-CF9B-490F-A372-2378CC0B9424}"/>
              </a:ext>
            </a:extLst>
          </p:cNvPr>
          <p:cNvSpPr/>
          <p:nvPr/>
        </p:nvSpPr>
        <p:spPr>
          <a:xfrm>
            <a:off x="5333297" y="766361"/>
            <a:ext cx="5859133" cy="529481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r>
              <a:rPr lang="en-US" sz="7200" b="1" dirty="0">
                <a:solidFill>
                  <a:schemeClr val="tx1"/>
                </a:solidFill>
                <a:latin typeface="Andalus" panose="02020603050405020304" pitchFamily="18" charset="-78"/>
                <a:ea typeface="+mj-ea"/>
                <a:cs typeface="Andalus" panose="02020603050405020304" pitchFamily="18" charset="-78"/>
              </a:rPr>
              <a:t>Final result</a:t>
            </a:r>
          </a:p>
        </p:txBody>
      </p:sp>
      <p:cxnSp>
        <p:nvCxnSpPr>
          <p:cNvPr id="8" name="Straight Connector 7"/>
          <p:cNvCxnSpPr/>
          <p:nvPr/>
        </p:nvCxnSpPr>
        <p:spPr>
          <a:xfrm>
            <a:off x="644436" y="6035044"/>
            <a:ext cx="4688861"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6346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2686" y="827315"/>
            <a:ext cx="10979715" cy="5134209"/>
            <a:chOff x="672354" y="457378"/>
            <a:chExt cx="10979715" cy="4668351"/>
          </a:xfrm>
        </p:grpSpPr>
        <p:grpSp>
          <p:nvGrpSpPr>
            <p:cNvPr id="7" name="Group 6"/>
            <p:cNvGrpSpPr/>
            <p:nvPr/>
          </p:nvGrpSpPr>
          <p:grpSpPr>
            <a:xfrm>
              <a:off x="1271452" y="508203"/>
              <a:ext cx="10380617" cy="4617525"/>
              <a:chOff x="430403" y="201975"/>
              <a:chExt cx="11296357" cy="5223172"/>
            </a:xfrm>
          </p:grpSpPr>
          <p:sp>
            <p:nvSpPr>
              <p:cNvPr id="4" name="CasellaDiTesto 3">
                <a:extLst>
                  <a:ext uri="{FF2B5EF4-FFF2-40B4-BE49-F238E27FC236}">
                    <a16:creationId xmlns:a16="http://schemas.microsoft.com/office/drawing/2014/main" id="{5B2BD227-5B2B-4F2B-9916-E28DF560F0DD}"/>
                  </a:ext>
                </a:extLst>
              </p:cNvPr>
              <p:cNvSpPr txBox="1"/>
              <p:nvPr/>
            </p:nvSpPr>
            <p:spPr>
              <a:xfrm>
                <a:off x="430403" y="201975"/>
                <a:ext cx="11296357" cy="5223172"/>
              </a:xfrm>
              <a:prstGeom prst="rect">
                <a:avLst/>
              </a:prstGeom>
              <a:solidFill>
                <a:schemeClr val="bg1">
                  <a:lumMod val="95000"/>
                </a:schemeClr>
              </a:solidFill>
            </p:spPr>
            <p:txBody>
              <a:bodyPr wrap="square" lIns="91440" tIns="45720" rIns="91440" bIns="45720" rtlCol="0" anchor="t">
                <a:spAutoFit/>
              </a:bodyPr>
              <a:lstStyle/>
              <a:p>
                <a:pPr lvl="0">
                  <a:lnSpc>
                    <a:spcPct val="150000"/>
                  </a:lnSpc>
                  <a:defRPr/>
                </a:pPr>
                <a:r>
                  <a:rPr lang="en-US" dirty="0">
                    <a:solidFill>
                      <a:prstClr val="black"/>
                    </a:solidFill>
                    <a:latin typeface="Garamond" panose="02020404030301010803" pitchFamily="18" charset="0"/>
                  </a:rPr>
                  <a:t>Looking at </a:t>
                </a:r>
                <a:r>
                  <a:rPr lang="en-US" b="1" dirty="0">
                    <a:solidFill>
                      <a:prstClr val="black"/>
                    </a:solidFill>
                    <a:latin typeface="Garamond" panose="02020404030301010803" pitchFamily="18" charset="0"/>
                  </a:rPr>
                  <a:t>Demographic</a:t>
                </a:r>
                <a:r>
                  <a:rPr lang="en-US" dirty="0">
                    <a:solidFill>
                      <a:prstClr val="black"/>
                    </a:solidFill>
                    <a:latin typeface="Garamond" panose="02020404030301010803" pitchFamily="18" charset="0"/>
                  </a:rPr>
                  <a:t> situation of city of Barcelona from 2013 to 2017 :</a:t>
                </a:r>
              </a:p>
              <a:p>
                <a:pPr marL="285750" lvl="0" indent="-285750">
                  <a:lnSpc>
                    <a:spcPct val="150000"/>
                  </a:lnSpc>
                  <a:buFont typeface="Arial" panose="020B0604020202020204" pitchFamily="34" charset="0"/>
                  <a:buChar char="•"/>
                  <a:defRPr/>
                </a:pPr>
                <a:r>
                  <a:rPr lang="en-US" dirty="0">
                    <a:solidFill>
                      <a:prstClr val="black"/>
                    </a:solidFill>
                    <a:latin typeface="Garamond" panose="02020404030301010803" pitchFamily="18" charset="0"/>
                  </a:rPr>
                  <a:t>we can see</a:t>
                </a:r>
                <a:r>
                  <a:rPr lang="fa-IR" dirty="0">
                    <a:solidFill>
                      <a:prstClr val="black"/>
                    </a:solidFill>
                    <a:latin typeface="Garamond" panose="02020404030301010803" pitchFamily="18" charset="0"/>
                  </a:rPr>
                  <a:t> </a:t>
                </a:r>
                <a:r>
                  <a:rPr lang="en-US" dirty="0">
                    <a:solidFill>
                      <a:prstClr val="black"/>
                    </a:solidFill>
                    <a:latin typeface="Garamond" panose="02020404030301010803" pitchFamily="18" charset="0"/>
                  </a:rPr>
                  <a:t> population increased to 1,620,809 in 2017 which from this number 13,526 are newly born people in 2017 and 46,225 people died in this year </a:t>
                </a:r>
              </a:p>
              <a:p>
                <a:pPr lvl="0">
                  <a:lnSpc>
                    <a:spcPct val="150000"/>
                  </a:lnSpc>
                  <a:defRPr/>
                </a:pPr>
                <a:r>
                  <a:rPr lang="en-US" dirty="0">
                    <a:solidFill>
                      <a:prstClr val="black"/>
                    </a:solidFill>
                    <a:latin typeface="Garamond" panose="02020404030301010803" pitchFamily="18" charset="0"/>
                  </a:rPr>
                  <a:t>We can see that Barcelona has good </a:t>
                </a:r>
                <a:r>
                  <a:rPr lang="en-US" b="1" dirty="0">
                    <a:solidFill>
                      <a:prstClr val="black"/>
                    </a:solidFill>
                    <a:latin typeface="Garamond" panose="02020404030301010803" pitchFamily="18" charset="0"/>
                  </a:rPr>
                  <a:t>Life quality </a:t>
                </a:r>
                <a:r>
                  <a:rPr lang="en-US" dirty="0">
                    <a:solidFill>
                      <a:prstClr val="black"/>
                    </a:solidFill>
                    <a:latin typeface="Garamond" panose="02020404030301010803" pitchFamily="18" charset="0"/>
                  </a:rPr>
                  <a:t>since: </a:t>
                </a:r>
              </a:p>
              <a:p>
                <a:pPr marL="285750" lvl="0" indent="-285750">
                  <a:lnSpc>
                    <a:spcPct val="150000"/>
                  </a:lnSpc>
                  <a:buFont typeface="Arial" panose="020B0604020202020204" pitchFamily="34" charset="0"/>
                  <a:buChar char="•"/>
                  <a:defRPr/>
                </a:pPr>
                <a:r>
                  <a:rPr lang="en-US" dirty="0">
                    <a:solidFill>
                      <a:prstClr val="black"/>
                    </a:solidFill>
                    <a:latin typeface="Garamond" panose="02020404030301010803" pitchFamily="18" charset="0"/>
                  </a:rPr>
                  <a:t>Majority of noise pollution in the city is in range 45-50 </a:t>
                </a:r>
                <a:r>
                  <a:rPr lang="en-US" dirty="0" err="1">
                    <a:solidFill>
                      <a:prstClr val="black"/>
                    </a:solidFill>
                    <a:latin typeface="Garamond" panose="02020404030301010803" pitchFamily="18" charset="0"/>
                  </a:rPr>
                  <a:t>db</a:t>
                </a:r>
                <a:r>
                  <a:rPr lang="en-US" dirty="0">
                    <a:solidFill>
                      <a:prstClr val="black"/>
                    </a:solidFill>
                    <a:latin typeface="Garamond" panose="02020404030301010803" pitchFamily="18" charset="0"/>
                  </a:rPr>
                  <a:t> which in the range  of “Normal talking noise pollution”.</a:t>
                </a:r>
              </a:p>
              <a:p>
                <a:pPr marL="285750" lvl="0" indent="-285750">
                  <a:lnSpc>
                    <a:spcPct val="150000"/>
                  </a:lnSpc>
                  <a:buFont typeface="Arial" panose="020B0604020202020204" pitchFamily="34" charset="0"/>
                  <a:buChar char="•"/>
                  <a:defRPr/>
                </a:pPr>
                <a:endParaRPr lang="en-US" dirty="0">
                  <a:solidFill>
                    <a:prstClr val="black"/>
                  </a:solidFill>
                  <a:latin typeface="Garamond" panose="02020404030301010803" pitchFamily="18" charset="0"/>
                </a:endParaRPr>
              </a:p>
              <a:p>
                <a:pPr lvl="0">
                  <a:lnSpc>
                    <a:spcPct val="150000"/>
                  </a:lnSpc>
                  <a:defRPr/>
                </a:pPr>
                <a:endParaRPr lang="en-US" dirty="0">
                  <a:solidFill>
                    <a:prstClr val="black"/>
                  </a:solidFill>
                  <a:latin typeface="Garamond" panose="02020404030301010803" pitchFamily="18" charset="0"/>
                </a:endParaRPr>
              </a:p>
              <a:p>
                <a:pPr marL="285750" lvl="0" indent="-285750">
                  <a:lnSpc>
                    <a:spcPct val="150000"/>
                  </a:lnSpc>
                  <a:buFont typeface="Arial" panose="020B0604020202020204" pitchFamily="34" charset="0"/>
                  <a:buChar char="•"/>
                  <a:defRPr/>
                </a:pPr>
                <a:r>
                  <a:rPr lang="en-US" dirty="0">
                    <a:solidFill>
                      <a:prstClr val="black"/>
                    </a:solidFill>
                    <a:latin typeface="Garamond" panose="02020404030301010803" pitchFamily="18" charset="0"/>
                  </a:rPr>
                  <a:t>Overall Air quality of the city is Good.</a:t>
                </a:r>
              </a:p>
              <a:p>
                <a:pPr marL="285750" lvl="0" indent="-285750">
                  <a:lnSpc>
                    <a:spcPct val="150000"/>
                  </a:lnSpc>
                  <a:buFont typeface="Arial" panose="020B0604020202020204" pitchFamily="34" charset="0"/>
                  <a:buChar char="•"/>
                  <a:defRPr/>
                </a:pPr>
                <a:r>
                  <a:rPr lang="en-US" dirty="0">
                    <a:solidFill>
                      <a:prstClr val="black"/>
                    </a:solidFill>
                    <a:latin typeface="Garamond" panose="02020404030301010803" pitchFamily="18" charset="0"/>
                  </a:rPr>
                  <a:t>Daily Bus is the regular transportation in the city.</a:t>
                </a:r>
              </a:p>
              <a:p>
                <a:pPr lvl="0">
                  <a:lnSpc>
                    <a:spcPct val="150000"/>
                  </a:lnSpc>
                  <a:defRPr/>
                </a:pPr>
                <a:r>
                  <a:rPr lang="en-US" dirty="0">
                    <a:solidFill>
                      <a:prstClr val="black"/>
                    </a:solidFill>
                    <a:latin typeface="Garamond" panose="02020404030301010803" pitchFamily="18" charset="0"/>
                  </a:rPr>
                  <a:t>Looking at </a:t>
                </a:r>
                <a:r>
                  <a:rPr lang="en-US" b="1" dirty="0">
                    <a:solidFill>
                      <a:prstClr val="black"/>
                    </a:solidFill>
                    <a:latin typeface="Garamond" panose="02020404030301010803" pitchFamily="18" charset="0"/>
                  </a:rPr>
                  <a:t>Accidents</a:t>
                </a:r>
                <a:r>
                  <a:rPr lang="en-US" dirty="0">
                    <a:solidFill>
                      <a:prstClr val="black"/>
                    </a:solidFill>
                    <a:latin typeface="Garamond" panose="02020404030301010803" pitchFamily="18" charset="0"/>
                  </a:rPr>
                  <a:t> number:</a:t>
                </a:r>
              </a:p>
              <a:p>
                <a:pPr marL="285750" lvl="0" indent="-285750">
                  <a:lnSpc>
                    <a:spcPct val="150000"/>
                  </a:lnSpc>
                  <a:buFont typeface="Arial" panose="020B0604020202020204" pitchFamily="34" charset="0"/>
                  <a:buChar char="•"/>
                  <a:defRPr/>
                </a:pPr>
                <a:r>
                  <a:rPr lang="en-US" dirty="0">
                    <a:solidFill>
                      <a:prstClr val="black"/>
                    </a:solidFill>
                    <a:latin typeface="Garamond" panose="02020404030301010803" pitchFamily="18" charset="0"/>
                  </a:rPr>
                  <a:t>Number of Accidents during 2013 to 2017 is 56855.</a:t>
                </a:r>
              </a:p>
            </p:txBody>
          </p:sp>
          <p:cxnSp>
            <p:nvCxnSpPr>
              <p:cNvPr id="6" name="Straight Connector 5"/>
              <p:cNvCxnSpPr/>
              <p:nvPr/>
            </p:nvCxnSpPr>
            <p:spPr>
              <a:xfrm>
                <a:off x="430403" y="222883"/>
                <a:ext cx="0" cy="927797"/>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8" name="Rettangolo 5">
              <a:extLst>
                <a:ext uri="{FF2B5EF4-FFF2-40B4-BE49-F238E27FC236}">
                  <a16:creationId xmlns:a16="http://schemas.microsoft.com/office/drawing/2014/main" id="{E8E3EFB6-CF9B-490F-A372-2378CC0B9424}"/>
                </a:ext>
              </a:extLst>
            </p:cNvPr>
            <p:cNvSpPr/>
            <p:nvPr/>
          </p:nvSpPr>
          <p:spPr>
            <a:xfrm>
              <a:off x="672354" y="457378"/>
              <a:ext cx="599098" cy="4668351"/>
            </a:xfrm>
            <a:prstGeom prst="rect">
              <a:avLst/>
            </a:prstGeom>
            <a:noFill/>
            <a:ln>
              <a:noFill/>
            </a:ln>
          </p:spPr>
          <p:style>
            <a:lnRef idx="2">
              <a:schemeClr val="dk1"/>
            </a:lnRef>
            <a:fillRef idx="1">
              <a:schemeClr val="lt1"/>
            </a:fillRef>
            <a:effectRef idx="0">
              <a:schemeClr val="dk1"/>
            </a:effectRef>
            <a:fontRef idx="minor">
              <a:schemeClr val="dk1"/>
            </a:fontRef>
          </p:style>
          <p:txBody>
            <a:bodyPr vert="vert270" rtlCol="0" anchor="ctr"/>
            <a:lstStyle/>
            <a:p>
              <a:r>
                <a:rPr lang="en-US" sz="1600" b="1" dirty="0">
                  <a:solidFill>
                    <a:schemeClr val="tx1"/>
                  </a:solidFill>
                  <a:latin typeface="Andalus" panose="02020603050405020304" pitchFamily="18" charset="-78"/>
                  <a:ea typeface="+mj-ea"/>
                  <a:cs typeface="Andalus" panose="02020603050405020304" pitchFamily="18" charset="-78"/>
                </a:rPr>
                <a:t>Conclusion 1</a:t>
              </a:r>
            </a:p>
          </p:txBody>
        </p:sp>
      </p:gr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7644" b="18220"/>
          <a:stretch/>
        </p:blipFill>
        <p:spPr>
          <a:xfrm>
            <a:off x="3233891" y="2943496"/>
            <a:ext cx="5565674" cy="1338587"/>
          </a:xfrm>
          <a:prstGeom prst="rect">
            <a:avLst/>
          </a:prstGeom>
        </p:spPr>
      </p:pic>
    </p:spTree>
    <p:extLst>
      <p:ext uri="{BB962C8B-B14F-4D97-AF65-F5344CB8AC3E}">
        <p14:creationId xmlns:p14="http://schemas.microsoft.com/office/powerpoint/2010/main" val="991912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48641" y="1196720"/>
            <a:ext cx="11164387" cy="4247319"/>
            <a:chOff x="1271452" y="508202"/>
            <a:chExt cx="11164387" cy="3861934"/>
          </a:xfrm>
        </p:grpSpPr>
        <p:grpSp>
          <p:nvGrpSpPr>
            <p:cNvPr id="7" name="Group 6"/>
            <p:cNvGrpSpPr/>
            <p:nvPr/>
          </p:nvGrpSpPr>
          <p:grpSpPr>
            <a:xfrm>
              <a:off x="1271452" y="508203"/>
              <a:ext cx="10380617" cy="3861933"/>
              <a:chOff x="430403" y="201975"/>
              <a:chExt cx="11296357" cy="4368474"/>
            </a:xfrm>
          </p:grpSpPr>
          <p:sp>
            <p:nvSpPr>
              <p:cNvPr id="4" name="CasellaDiTesto 3">
                <a:extLst>
                  <a:ext uri="{FF2B5EF4-FFF2-40B4-BE49-F238E27FC236}">
                    <a16:creationId xmlns:a16="http://schemas.microsoft.com/office/drawing/2014/main" id="{5B2BD227-5B2B-4F2B-9916-E28DF560F0DD}"/>
                  </a:ext>
                </a:extLst>
              </p:cNvPr>
              <p:cNvSpPr txBox="1"/>
              <p:nvPr/>
            </p:nvSpPr>
            <p:spPr>
              <a:xfrm>
                <a:off x="430403" y="201975"/>
                <a:ext cx="11296357" cy="4368474"/>
              </a:xfrm>
              <a:prstGeom prst="rect">
                <a:avLst/>
              </a:prstGeom>
              <a:solidFill>
                <a:schemeClr val="bg1">
                  <a:lumMod val="95000"/>
                </a:schemeClr>
              </a:solidFill>
            </p:spPr>
            <p:txBody>
              <a:bodyPr wrap="square" lIns="91440" tIns="45720" rIns="91440" bIns="45720" rtlCol="0" anchor="t">
                <a:spAutoFit/>
              </a:bodyPr>
              <a:lstStyle/>
              <a:p>
                <a:pPr lvl="0">
                  <a:lnSpc>
                    <a:spcPct val="150000"/>
                  </a:lnSpc>
                  <a:defRPr/>
                </a:pPr>
                <a:endParaRPr lang="en-US" b="1" dirty="0">
                  <a:solidFill>
                    <a:prstClr val="black"/>
                  </a:solidFill>
                  <a:latin typeface="Garamond" panose="02020404030301010803" pitchFamily="18" charset="0"/>
                </a:endParaRPr>
              </a:p>
              <a:p>
                <a:pPr lvl="0">
                  <a:lnSpc>
                    <a:spcPct val="150000"/>
                  </a:lnSpc>
                  <a:defRPr/>
                </a:pPr>
                <a:r>
                  <a:rPr lang="en-US" b="1" dirty="0">
                    <a:solidFill>
                      <a:prstClr val="black"/>
                    </a:solidFill>
                    <a:latin typeface="Garamond" panose="02020404030301010803" pitchFamily="18" charset="0"/>
                  </a:rPr>
                  <a:t>Unemployment</a:t>
                </a:r>
                <a:r>
                  <a:rPr lang="en-US" dirty="0">
                    <a:solidFill>
                      <a:prstClr val="black"/>
                    </a:solidFill>
                    <a:latin typeface="Garamond" panose="02020404030301010803" pitchFamily="18" charset="0"/>
                  </a:rPr>
                  <a:t> visualization shows us:</a:t>
                </a:r>
              </a:p>
              <a:p>
                <a:pPr marL="285750" lvl="0" indent="-285750">
                  <a:lnSpc>
                    <a:spcPct val="150000"/>
                  </a:lnSpc>
                  <a:buFont typeface="Arial" panose="020B0604020202020204" pitchFamily="34" charset="0"/>
                  <a:buChar char="•"/>
                  <a:defRPr/>
                </a:pPr>
                <a:r>
                  <a:rPr lang="en-US" dirty="0">
                    <a:solidFill>
                      <a:prstClr val="black"/>
                    </a:solidFill>
                    <a:latin typeface="Garamond" panose="02020404030301010803" pitchFamily="18" charset="0"/>
                  </a:rPr>
                  <a:t>From 2013 to 2017 unemployment rate decreased from 30% to 12%.</a:t>
                </a:r>
              </a:p>
              <a:p>
                <a:pPr marL="285750" lvl="0" indent="-285750">
                  <a:lnSpc>
                    <a:spcPct val="150000"/>
                  </a:lnSpc>
                  <a:buFont typeface="Arial" panose="020B0604020202020204" pitchFamily="34" charset="0"/>
                  <a:buChar char="•"/>
                  <a:defRPr/>
                </a:pPr>
                <a:endParaRPr lang="en-US" dirty="0">
                  <a:solidFill>
                    <a:prstClr val="black"/>
                  </a:solidFill>
                  <a:latin typeface="Garamond" panose="02020404030301010803" pitchFamily="18" charset="0"/>
                </a:endParaRPr>
              </a:p>
              <a:p>
                <a:pPr lvl="0">
                  <a:lnSpc>
                    <a:spcPct val="150000"/>
                  </a:lnSpc>
                  <a:defRPr/>
                </a:pPr>
                <a:r>
                  <a:rPr lang="en-US" dirty="0">
                    <a:solidFill>
                      <a:prstClr val="black"/>
                    </a:solidFill>
                    <a:latin typeface="Garamond" panose="02020404030301010803" pitchFamily="18" charset="0"/>
                  </a:rPr>
                  <a:t>About </a:t>
                </a:r>
                <a:r>
                  <a:rPr lang="en-US" b="1" dirty="0">
                    <a:solidFill>
                      <a:prstClr val="black"/>
                    </a:solidFill>
                    <a:latin typeface="Garamond" panose="02020404030301010803" pitchFamily="18" charset="0"/>
                  </a:rPr>
                  <a:t>Life expectancy </a:t>
                </a:r>
                <a:r>
                  <a:rPr lang="en-US" dirty="0">
                    <a:solidFill>
                      <a:prstClr val="black"/>
                    </a:solidFill>
                    <a:latin typeface="Garamond" panose="02020404030301010803" pitchFamily="18" charset="0"/>
                  </a:rPr>
                  <a:t>we can say that:</a:t>
                </a:r>
              </a:p>
              <a:p>
                <a:pPr marL="285750" lvl="0" indent="-285750">
                  <a:lnSpc>
                    <a:spcPct val="150000"/>
                  </a:lnSpc>
                  <a:buFont typeface="Arial" panose="020B0604020202020204" pitchFamily="34" charset="0"/>
                  <a:buChar char="•"/>
                  <a:defRPr/>
                </a:pPr>
                <a:r>
                  <a:rPr lang="en-US" dirty="0">
                    <a:solidFill>
                      <a:prstClr val="black"/>
                    </a:solidFill>
                    <a:latin typeface="Garamond" panose="02020404030301010803" pitchFamily="18" charset="0"/>
                  </a:rPr>
                  <a:t>Life expectancy based on last population statistic is 83.59 years old.</a:t>
                </a:r>
              </a:p>
              <a:p>
                <a:pPr marL="285750" lvl="0" indent="-285750">
                  <a:lnSpc>
                    <a:spcPct val="150000"/>
                  </a:lnSpc>
                  <a:buFont typeface="Arial" panose="020B0604020202020204" pitchFamily="34" charset="0"/>
                  <a:buChar char="•"/>
                  <a:defRPr/>
                </a:pPr>
                <a:endParaRPr lang="en-US" dirty="0">
                  <a:solidFill>
                    <a:prstClr val="black"/>
                  </a:solidFill>
                  <a:latin typeface="Garamond" panose="02020404030301010803" pitchFamily="18" charset="0"/>
                </a:endParaRPr>
              </a:p>
              <a:p>
                <a:pPr lvl="0">
                  <a:lnSpc>
                    <a:spcPct val="150000"/>
                  </a:lnSpc>
                  <a:defRPr/>
                </a:pPr>
                <a:r>
                  <a:rPr lang="en-US" dirty="0">
                    <a:solidFill>
                      <a:prstClr val="black"/>
                    </a:solidFill>
                    <a:latin typeface="Garamond" panose="02020404030301010803" pitchFamily="18" charset="0"/>
                  </a:rPr>
                  <a:t>Our visualization about </a:t>
                </a:r>
                <a:r>
                  <a:rPr lang="en-US" b="1" dirty="0">
                    <a:solidFill>
                      <a:prstClr val="black"/>
                    </a:solidFill>
                    <a:latin typeface="Garamond" panose="02020404030301010803" pitchFamily="18" charset="0"/>
                  </a:rPr>
                  <a:t>Immigrants</a:t>
                </a:r>
                <a:r>
                  <a:rPr lang="en-US" dirty="0">
                    <a:solidFill>
                      <a:prstClr val="black"/>
                    </a:solidFill>
                    <a:latin typeface="Garamond" panose="02020404030301010803" pitchFamily="18" charset="0"/>
                  </a:rPr>
                  <a:t> number describe us:</a:t>
                </a:r>
              </a:p>
              <a:p>
                <a:pPr marL="285750" lvl="0" indent="-285750">
                  <a:lnSpc>
                    <a:spcPct val="150000"/>
                  </a:lnSpc>
                  <a:buFont typeface="Arial" panose="020B0604020202020204" pitchFamily="34" charset="0"/>
                  <a:buChar char="•"/>
                  <a:defRPr/>
                </a:pPr>
                <a:r>
                  <a:rPr lang="en-US" dirty="0">
                    <a:solidFill>
                      <a:prstClr val="black"/>
                    </a:solidFill>
                    <a:latin typeface="Garamond" panose="02020404030301010803" pitchFamily="18" charset="0"/>
                  </a:rPr>
                  <a:t>Number of immigrants in 2017 increased to 97325.</a:t>
                </a:r>
              </a:p>
              <a:p>
                <a:pPr marL="285750" lvl="0" indent="-285750">
                  <a:lnSpc>
                    <a:spcPct val="150000"/>
                  </a:lnSpc>
                  <a:buFont typeface="Arial" panose="020B0604020202020204" pitchFamily="34" charset="0"/>
                  <a:buChar char="•"/>
                  <a:defRPr/>
                </a:pPr>
                <a:endParaRPr lang="en-US" dirty="0">
                  <a:solidFill>
                    <a:prstClr val="black"/>
                  </a:solidFill>
                  <a:latin typeface="Garamond" panose="02020404030301010803" pitchFamily="18" charset="0"/>
                </a:endParaRPr>
              </a:p>
            </p:txBody>
          </p:sp>
          <p:cxnSp>
            <p:nvCxnSpPr>
              <p:cNvPr id="6" name="Straight Connector 5"/>
              <p:cNvCxnSpPr/>
              <p:nvPr/>
            </p:nvCxnSpPr>
            <p:spPr>
              <a:xfrm>
                <a:off x="11726760" y="201975"/>
                <a:ext cx="0" cy="927797"/>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8" name="Rettangolo 5">
              <a:extLst>
                <a:ext uri="{FF2B5EF4-FFF2-40B4-BE49-F238E27FC236}">
                  <a16:creationId xmlns:a16="http://schemas.microsoft.com/office/drawing/2014/main" id="{E8E3EFB6-CF9B-490F-A372-2378CC0B9424}"/>
                </a:ext>
              </a:extLst>
            </p:cNvPr>
            <p:cNvSpPr/>
            <p:nvPr/>
          </p:nvSpPr>
          <p:spPr>
            <a:xfrm>
              <a:off x="11836741" y="508202"/>
              <a:ext cx="599098" cy="3861934"/>
            </a:xfrm>
            <a:prstGeom prst="rect">
              <a:avLst/>
            </a:prstGeom>
            <a:noFill/>
            <a:ln>
              <a:noFill/>
            </a:ln>
          </p:spPr>
          <p:style>
            <a:lnRef idx="2">
              <a:schemeClr val="dk1"/>
            </a:lnRef>
            <a:fillRef idx="1">
              <a:schemeClr val="lt1"/>
            </a:fillRef>
            <a:effectRef idx="0">
              <a:schemeClr val="dk1"/>
            </a:effectRef>
            <a:fontRef idx="minor">
              <a:schemeClr val="dk1"/>
            </a:fontRef>
          </p:style>
          <p:txBody>
            <a:bodyPr vert="vert270" rtlCol="0" anchor="ctr"/>
            <a:lstStyle/>
            <a:p>
              <a:r>
                <a:rPr lang="en-US" sz="1600" b="1" dirty="0">
                  <a:solidFill>
                    <a:schemeClr val="tx1"/>
                  </a:solidFill>
                  <a:latin typeface="Andalus" panose="02020603050405020304" pitchFamily="18" charset="-78"/>
                  <a:ea typeface="+mj-ea"/>
                  <a:cs typeface="Andalus" panose="02020603050405020304" pitchFamily="18" charset="-78"/>
                </a:rPr>
                <a:t>Conclusion 2</a:t>
              </a:r>
            </a:p>
          </p:txBody>
        </p:sp>
      </p:grpSp>
    </p:spTree>
    <p:extLst>
      <p:ext uri="{BB962C8B-B14F-4D97-AF65-F5344CB8AC3E}">
        <p14:creationId xmlns:p14="http://schemas.microsoft.com/office/powerpoint/2010/main" val="1437996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1539"/>
          <a:stretch/>
        </p:blipFill>
        <p:spPr>
          <a:xfrm>
            <a:off x="6711944" y="844736"/>
            <a:ext cx="4709592" cy="5233848"/>
          </a:xfrm>
          <a:prstGeom prst="rect">
            <a:avLst/>
          </a:prstGeom>
        </p:spPr>
      </p:pic>
      <p:sp>
        <p:nvSpPr>
          <p:cNvPr id="6" name="Rettangolo 5">
            <a:extLst>
              <a:ext uri="{FF2B5EF4-FFF2-40B4-BE49-F238E27FC236}">
                <a16:creationId xmlns:a16="http://schemas.microsoft.com/office/drawing/2014/main" id="{E8E3EFB6-CF9B-490F-A372-2378CC0B9424}"/>
              </a:ext>
            </a:extLst>
          </p:cNvPr>
          <p:cNvSpPr/>
          <p:nvPr/>
        </p:nvSpPr>
        <p:spPr>
          <a:xfrm>
            <a:off x="705396" y="844736"/>
            <a:ext cx="6057514" cy="523384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r>
              <a:rPr lang="en-US" sz="7200" b="1" dirty="0">
                <a:solidFill>
                  <a:schemeClr val="tx1"/>
                </a:solidFill>
                <a:latin typeface="Andalus" panose="02020603050405020304" pitchFamily="18" charset="-78"/>
                <a:ea typeface="+mj-ea"/>
                <a:cs typeface="Andalus" panose="02020603050405020304" pitchFamily="18" charset="-78"/>
              </a:rPr>
              <a:t>Color blindness test</a:t>
            </a:r>
          </a:p>
        </p:txBody>
      </p:sp>
      <p:cxnSp>
        <p:nvCxnSpPr>
          <p:cNvPr id="4" name="Straight Connector 3"/>
          <p:cNvCxnSpPr/>
          <p:nvPr/>
        </p:nvCxnSpPr>
        <p:spPr>
          <a:xfrm>
            <a:off x="11451771" y="844736"/>
            <a:ext cx="0" cy="5233848"/>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500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75" y="3880546"/>
            <a:ext cx="2711672" cy="1309083"/>
          </a:xfrm>
          <a:prstGeom prst="rect">
            <a:avLst/>
          </a:prstGeom>
        </p:spPr>
      </p:pic>
      <p:pic>
        <p:nvPicPr>
          <p:cNvPr id="12" name="Picture 11"/>
          <p:cNvPicPr>
            <a:picLocks noChangeAspect="1"/>
          </p:cNvPicPr>
          <p:nvPr/>
        </p:nvPicPr>
        <p:blipFill rotWithShape="1">
          <a:blip r:embed="rId3"/>
          <a:srcRect l="1587" t="4483" r="5509" b="29448"/>
          <a:stretch/>
        </p:blipFill>
        <p:spPr>
          <a:xfrm>
            <a:off x="3320979" y="569212"/>
            <a:ext cx="2624992" cy="1397078"/>
          </a:xfrm>
          <a:prstGeom prst="rect">
            <a:avLst/>
          </a:prstGeom>
        </p:spPr>
      </p:pic>
      <p:sp>
        <p:nvSpPr>
          <p:cNvPr id="2" name="CasellaDiTesto 1">
            <a:extLst>
              <a:ext uri="{FF2B5EF4-FFF2-40B4-BE49-F238E27FC236}">
                <a16:creationId xmlns:a16="http://schemas.microsoft.com/office/drawing/2014/main" id="{F2A3E51E-0CAB-4E48-8C3D-0744FA817940}"/>
              </a:ext>
            </a:extLst>
          </p:cNvPr>
          <p:cNvSpPr txBox="1"/>
          <p:nvPr/>
        </p:nvSpPr>
        <p:spPr>
          <a:xfrm>
            <a:off x="3542745" y="25622"/>
            <a:ext cx="5139159" cy="369332"/>
          </a:xfrm>
          <a:prstGeom prst="rect">
            <a:avLst/>
          </a:prstGeom>
          <a:noFill/>
        </p:spPr>
        <p:txBody>
          <a:bodyPr wrap="square" rtlCol="0">
            <a:spAutoFit/>
          </a:bodyPr>
          <a:lstStyle/>
          <a:p>
            <a:pPr algn="ctr">
              <a:buClr>
                <a:schemeClr val="tx1"/>
              </a:buClr>
            </a:pPr>
            <a:r>
              <a:rPr lang="it-IT" dirty="0">
                <a:latin typeface="Garamond" panose="02020404030301010803" pitchFamily="18" charset="0"/>
              </a:rPr>
              <a:t> </a:t>
            </a:r>
            <a:r>
              <a:rPr lang="en-US" b="1" dirty="0">
                <a:latin typeface="Garamond" panose="02020404030301010803" pitchFamily="18" charset="0"/>
              </a:rPr>
              <a:t>Anomalous Trichromacy</a:t>
            </a:r>
            <a:endParaRPr lang="it-IT" dirty="0">
              <a:latin typeface="Garamond" panose="02020404030301010803" pitchFamily="18" charset="0"/>
            </a:endParaRPr>
          </a:p>
        </p:txBody>
      </p:sp>
      <p:sp>
        <p:nvSpPr>
          <p:cNvPr id="9" name="CasellaDiTesto 8">
            <a:extLst>
              <a:ext uri="{FF2B5EF4-FFF2-40B4-BE49-F238E27FC236}">
                <a16:creationId xmlns:a16="http://schemas.microsoft.com/office/drawing/2014/main" id="{84E2CABF-1EE5-40F9-8B67-DA4F53B9F692}"/>
              </a:ext>
            </a:extLst>
          </p:cNvPr>
          <p:cNvSpPr txBox="1"/>
          <p:nvPr/>
        </p:nvSpPr>
        <p:spPr>
          <a:xfrm>
            <a:off x="400768" y="210288"/>
            <a:ext cx="1982320" cy="307777"/>
          </a:xfrm>
          <a:prstGeom prst="rect">
            <a:avLst/>
          </a:prstGeom>
          <a:noFill/>
        </p:spPr>
        <p:txBody>
          <a:bodyPr wrap="square" rtlCol="0">
            <a:spAutoFit/>
          </a:bodyPr>
          <a:lstStyle/>
          <a:p>
            <a:r>
              <a:rPr lang="it-IT" sz="1400" dirty="0"/>
              <a:t>- </a:t>
            </a:r>
            <a:r>
              <a:rPr lang="it-IT" sz="1400" dirty="0" err="1"/>
              <a:t>Protanomaly</a:t>
            </a:r>
            <a:r>
              <a:rPr lang="it-IT" sz="1400" dirty="0"/>
              <a:t>: red-</a:t>
            </a:r>
            <a:r>
              <a:rPr lang="it-IT" sz="1400" dirty="0" err="1"/>
              <a:t>weak</a:t>
            </a:r>
            <a:endParaRPr lang="it-IT" sz="1400" dirty="0"/>
          </a:p>
        </p:txBody>
      </p:sp>
      <p:sp>
        <p:nvSpPr>
          <p:cNvPr id="18" name="CasellaDiTesto 17">
            <a:extLst>
              <a:ext uri="{FF2B5EF4-FFF2-40B4-BE49-F238E27FC236}">
                <a16:creationId xmlns:a16="http://schemas.microsoft.com/office/drawing/2014/main" id="{5A4A1D43-CCBC-4244-966D-EA9E1246CC4C}"/>
              </a:ext>
            </a:extLst>
          </p:cNvPr>
          <p:cNvSpPr txBox="1"/>
          <p:nvPr/>
        </p:nvSpPr>
        <p:spPr>
          <a:xfrm>
            <a:off x="503427" y="3460389"/>
            <a:ext cx="2344091" cy="307777"/>
          </a:xfrm>
          <a:prstGeom prst="rect">
            <a:avLst/>
          </a:prstGeom>
          <a:noFill/>
        </p:spPr>
        <p:txBody>
          <a:bodyPr wrap="square" rtlCol="0">
            <a:spAutoFit/>
          </a:bodyPr>
          <a:lstStyle/>
          <a:p>
            <a:r>
              <a:rPr lang="it-IT" sz="1400" dirty="0"/>
              <a:t>- </a:t>
            </a:r>
            <a:r>
              <a:rPr lang="it-IT" sz="1400" dirty="0" err="1"/>
              <a:t>Deuteranomaly</a:t>
            </a:r>
            <a:r>
              <a:rPr lang="it-IT" sz="1400" dirty="0"/>
              <a:t>: green-</a:t>
            </a:r>
            <a:r>
              <a:rPr lang="it-IT" sz="1400" dirty="0" err="1"/>
              <a:t>weak</a:t>
            </a:r>
            <a:endParaRPr lang="it-IT" sz="1400" dirty="0"/>
          </a:p>
        </p:txBody>
      </p:sp>
      <p:sp>
        <p:nvSpPr>
          <p:cNvPr id="35" name="CasellaDiTesto 34">
            <a:extLst>
              <a:ext uri="{FF2B5EF4-FFF2-40B4-BE49-F238E27FC236}">
                <a16:creationId xmlns:a16="http://schemas.microsoft.com/office/drawing/2014/main" id="{5EC2EEFC-B7BF-4240-AB31-E220D156EE51}"/>
              </a:ext>
            </a:extLst>
          </p:cNvPr>
          <p:cNvSpPr txBox="1"/>
          <p:nvPr/>
        </p:nvSpPr>
        <p:spPr>
          <a:xfrm>
            <a:off x="5947729" y="4316350"/>
            <a:ext cx="3480127" cy="307777"/>
          </a:xfrm>
          <a:prstGeom prst="rect">
            <a:avLst/>
          </a:prstGeom>
          <a:noFill/>
        </p:spPr>
        <p:txBody>
          <a:bodyPr wrap="square" rtlCol="0">
            <a:spAutoFit/>
          </a:bodyPr>
          <a:lstStyle/>
          <a:p>
            <a:r>
              <a:rPr lang="it-IT" sz="1400" dirty="0"/>
              <a:t>-Protanopia: red-</a:t>
            </a:r>
            <a:r>
              <a:rPr lang="it-IT" sz="1400" dirty="0" err="1"/>
              <a:t>blind</a:t>
            </a:r>
            <a:endParaRPr lang="it-IT" sz="1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85" y="546413"/>
            <a:ext cx="2766832" cy="1396965"/>
          </a:xfrm>
          <a:prstGeom prst="rect">
            <a:avLst/>
          </a:prstGeom>
        </p:spPr>
      </p:pic>
      <p:pic>
        <p:nvPicPr>
          <p:cNvPr id="14" name="Picture 13"/>
          <p:cNvPicPr>
            <a:picLocks noChangeAspect="1"/>
          </p:cNvPicPr>
          <p:nvPr/>
        </p:nvPicPr>
        <p:blipFill>
          <a:blip r:embed="rId5"/>
          <a:stretch>
            <a:fillRect/>
          </a:stretch>
        </p:blipFill>
        <p:spPr>
          <a:xfrm>
            <a:off x="5959896" y="564757"/>
            <a:ext cx="2744780" cy="1426850"/>
          </a:xfrm>
          <a:prstGeom prst="rect">
            <a:avLst/>
          </a:prstGeom>
        </p:spPr>
      </p:pic>
      <p:pic>
        <p:nvPicPr>
          <p:cNvPr id="17" name="Picture 16"/>
          <p:cNvPicPr>
            <a:picLocks noChangeAspect="1"/>
          </p:cNvPicPr>
          <p:nvPr/>
        </p:nvPicPr>
        <p:blipFill>
          <a:blip r:embed="rId6"/>
          <a:stretch>
            <a:fillRect/>
          </a:stretch>
        </p:blipFill>
        <p:spPr>
          <a:xfrm>
            <a:off x="8702251" y="566437"/>
            <a:ext cx="2746624" cy="1423916"/>
          </a:xfrm>
          <a:prstGeom prst="rect">
            <a:avLst/>
          </a:prstGeom>
        </p:spPr>
      </p:pic>
      <p:pic>
        <p:nvPicPr>
          <p:cNvPr id="19" name="Picture 18"/>
          <p:cNvPicPr>
            <a:picLocks noChangeAspect="1"/>
          </p:cNvPicPr>
          <p:nvPr/>
        </p:nvPicPr>
        <p:blipFill>
          <a:blip r:embed="rId7"/>
          <a:stretch>
            <a:fillRect/>
          </a:stretch>
        </p:blipFill>
        <p:spPr>
          <a:xfrm>
            <a:off x="544717" y="1964200"/>
            <a:ext cx="2769300" cy="1428605"/>
          </a:xfrm>
          <a:prstGeom prst="rect">
            <a:avLst/>
          </a:prstGeom>
        </p:spPr>
      </p:pic>
      <p:pic>
        <p:nvPicPr>
          <p:cNvPr id="20" name="Picture 19"/>
          <p:cNvPicPr>
            <a:picLocks noChangeAspect="1"/>
          </p:cNvPicPr>
          <p:nvPr/>
        </p:nvPicPr>
        <p:blipFill>
          <a:blip r:embed="rId8"/>
          <a:stretch>
            <a:fillRect/>
          </a:stretch>
        </p:blipFill>
        <p:spPr>
          <a:xfrm>
            <a:off x="3344662" y="1991558"/>
            <a:ext cx="2682966" cy="1416008"/>
          </a:xfrm>
          <a:prstGeom prst="rect">
            <a:avLst/>
          </a:prstGeom>
        </p:spPr>
      </p:pic>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b="30656"/>
          <a:stretch/>
        </p:blipFill>
        <p:spPr>
          <a:xfrm>
            <a:off x="8708957" y="1993189"/>
            <a:ext cx="2738318" cy="1421080"/>
          </a:xfrm>
          <a:prstGeom prst="rect">
            <a:avLst/>
          </a:prstGeom>
        </p:spPr>
      </p:pic>
      <p:pic>
        <p:nvPicPr>
          <p:cNvPr id="25" name="Picture 24"/>
          <p:cNvPicPr>
            <a:picLocks noChangeAspect="1"/>
          </p:cNvPicPr>
          <p:nvPr/>
        </p:nvPicPr>
        <p:blipFill>
          <a:blip r:embed="rId10"/>
          <a:stretch>
            <a:fillRect/>
          </a:stretch>
        </p:blipFill>
        <p:spPr>
          <a:xfrm>
            <a:off x="3320979" y="3954981"/>
            <a:ext cx="2551181" cy="1356580"/>
          </a:xfrm>
          <a:prstGeom prst="rect">
            <a:avLst/>
          </a:prstGeom>
        </p:spPr>
      </p:pic>
      <p:pic>
        <p:nvPicPr>
          <p:cNvPr id="26" name="Picture 25"/>
          <p:cNvPicPr>
            <a:picLocks noChangeAspect="1"/>
          </p:cNvPicPr>
          <p:nvPr/>
        </p:nvPicPr>
        <p:blipFill>
          <a:blip r:embed="rId11"/>
          <a:stretch>
            <a:fillRect/>
          </a:stretch>
        </p:blipFill>
        <p:spPr>
          <a:xfrm>
            <a:off x="8671225" y="3879136"/>
            <a:ext cx="2776049" cy="1437598"/>
          </a:xfrm>
          <a:prstGeom prst="rect">
            <a:avLst/>
          </a:prstGeom>
        </p:spPr>
      </p:pic>
      <p:pic>
        <p:nvPicPr>
          <p:cNvPr id="30" name="Picture 29"/>
          <p:cNvPicPr>
            <a:picLocks noChangeAspect="1"/>
          </p:cNvPicPr>
          <p:nvPr/>
        </p:nvPicPr>
        <p:blipFill>
          <a:blip r:embed="rId12"/>
          <a:stretch>
            <a:fillRect/>
          </a:stretch>
        </p:blipFill>
        <p:spPr>
          <a:xfrm>
            <a:off x="5890210" y="3865257"/>
            <a:ext cx="2782204" cy="1446304"/>
          </a:xfrm>
          <a:prstGeom prst="rect">
            <a:avLst/>
          </a:prstGeom>
        </p:spPr>
      </p:pic>
      <p:pic>
        <p:nvPicPr>
          <p:cNvPr id="38" name="Picture 37"/>
          <p:cNvPicPr>
            <a:picLocks noChangeAspect="1"/>
          </p:cNvPicPr>
          <p:nvPr/>
        </p:nvPicPr>
        <p:blipFill>
          <a:blip r:embed="rId13"/>
          <a:stretch>
            <a:fillRect/>
          </a:stretch>
        </p:blipFill>
        <p:spPr>
          <a:xfrm>
            <a:off x="498102" y="5318757"/>
            <a:ext cx="2731456" cy="1409084"/>
          </a:xfrm>
          <a:prstGeom prst="rect">
            <a:avLst/>
          </a:prstGeom>
        </p:spPr>
      </p:pic>
      <p:pic>
        <p:nvPicPr>
          <p:cNvPr id="40" name="Picture 39"/>
          <p:cNvPicPr>
            <a:picLocks noChangeAspect="1"/>
          </p:cNvPicPr>
          <p:nvPr/>
        </p:nvPicPr>
        <p:blipFill>
          <a:blip r:embed="rId14"/>
          <a:stretch>
            <a:fillRect/>
          </a:stretch>
        </p:blipFill>
        <p:spPr>
          <a:xfrm>
            <a:off x="3243355" y="5311561"/>
            <a:ext cx="2693296" cy="1421462"/>
          </a:xfrm>
          <a:prstGeom prst="rect">
            <a:avLst/>
          </a:prstGeom>
        </p:spPr>
      </p:pic>
      <p:pic>
        <p:nvPicPr>
          <p:cNvPr id="44" name="Picture 43"/>
          <p:cNvPicPr>
            <a:picLocks noChangeAspect="1"/>
          </p:cNvPicPr>
          <p:nvPr/>
        </p:nvPicPr>
        <p:blipFill>
          <a:blip r:embed="rId15"/>
          <a:stretch>
            <a:fillRect/>
          </a:stretch>
        </p:blipFill>
        <p:spPr>
          <a:xfrm>
            <a:off x="5941991" y="5323749"/>
            <a:ext cx="2729233" cy="1424185"/>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b="30973"/>
          <a:stretch/>
        </p:blipFill>
        <p:spPr>
          <a:xfrm>
            <a:off x="8681904" y="5325440"/>
            <a:ext cx="2765370" cy="1428567"/>
          </a:xfrm>
          <a:prstGeom prst="rect">
            <a:avLst/>
          </a:prstGeom>
        </p:spPr>
      </p:pic>
      <p:pic>
        <p:nvPicPr>
          <p:cNvPr id="50" name="Picture 49"/>
          <p:cNvPicPr>
            <a:picLocks noChangeAspect="1"/>
          </p:cNvPicPr>
          <p:nvPr/>
        </p:nvPicPr>
        <p:blipFill>
          <a:blip r:embed="rId17"/>
          <a:stretch>
            <a:fillRect/>
          </a:stretch>
        </p:blipFill>
        <p:spPr>
          <a:xfrm>
            <a:off x="5987259" y="1990353"/>
            <a:ext cx="2742474" cy="1431092"/>
          </a:xfrm>
          <a:prstGeom prst="rect">
            <a:avLst/>
          </a:prstGeom>
        </p:spPr>
      </p:pic>
    </p:spTree>
    <p:extLst>
      <p:ext uri="{BB962C8B-B14F-4D97-AF65-F5344CB8AC3E}">
        <p14:creationId xmlns:p14="http://schemas.microsoft.com/office/powerpoint/2010/main" val="3969428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17415" y="4898677"/>
            <a:ext cx="11095613"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529261339"/>
              </p:ext>
            </p:extLst>
          </p:nvPr>
        </p:nvGraphicFramePr>
        <p:xfrm>
          <a:off x="617414" y="1864776"/>
          <a:ext cx="11095614" cy="3017520"/>
        </p:xfrm>
        <a:graphic>
          <a:graphicData uri="http://schemas.openxmlformats.org/drawingml/2006/table">
            <a:tbl>
              <a:tblPr bandRow="1">
                <a:tableStyleId>{3C2FFA5D-87B4-456A-9821-1D502468CF0F}</a:tableStyleId>
              </a:tblPr>
              <a:tblGrid>
                <a:gridCol w="5547807">
                  <a:extLst>
                    <a:ext uri="{9D8B030D-6E8A-4147-A177-3AD203B41FA5}">
                      <a16:colId xmlns:a16="http://schemas.microsoft.com/office/drawing/2014/main" val="4211386046"/>
                    </a:ext>
                  </a:extLst>
                </a:gridCol>
                <a:gridCol w="5547807">
                  <a:extLst>
                    <a:ext uri="{9D8B030D-6E8A-4147-A177-3AD203B41FA5}">
                      <a16:colId xmlns:a16="http://schemas.microsoft.com/office/drawing/2014/main" val="311779735"/>
                    </a:ext>
                  </a:extLst>
                </a:gridCol>
              </a:tblGrid>
              <a:tr h="370840">
                <a:tc>
                  <a:txBody>
                    <a:bodyPr/>
                    <a:lstStyle/>
                    <a:p>
                      <a:pPr algn="just" fontAlgn="base"/>
                      <a:r>
                        <a:rPr lang="en-US" sz="1800" b="1" dirty="0" err="1">
                          <a:latin typeface="Garamond" panose="02020404030301010803" pitchFamily="18" charset="0"/>
                        </a:rPr>
                        <a:t>Immigrants_emigrants_by_sex</a:t>
                      </a:r>
                      <a:r>
                        <a:rPr lang="en-US" sz="1800" b="1" dirty="0">
                          <a:latin typeface="Garamond" panose="02020404030301010803" pitchFamily="18" charset="0"/>
                        </a:rPr>
                        <a:t> </a:t>
                      </a:r>
                      <a:r>
                        <a:rPr lang="en-US" sz="1800" b="0" dirty="0">
                          <a:latin typeface="Garamond" panose="02020404030301010803" pitchFamily="18" charset="0"/>
                        </a:rPr>
                        <a:t>table</a:t>
                      </a:r>
                      <a:r>
                        <a:rPr lang="en-US" sz="1800" b="0" baseline="0" dirty="0">
                          <a:latin typeface="Garamond" panose="02020404030301010803" pitchFamily="18" charset="0"/>
                        </a:rPr>
                        <a:t> (730 records): Contains Immigrants and emigrants by sex by neighborhoods of the city of Barcelona (2013-2017).</a:t>
                      </a:r>
                      <a:endParaRPr lang="en-US" sz="1800" b="1" dirty="0">
                        <a:latin typeface="Garamond" panose="02020404030301010803" pitchFamily="18"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tc>
                  <a:txBody>
                    <a:bodyPr/>
                    <a:lstStyle/>
                    <a:p>
                      <a:pPr algn="just" fontAlgn="base"/>
                      <a:r>
                        <a:rPr lang="en-US" sz="1800" b="1" dirty="0" err="1">
                          <a:latin typeface="Garamond" panose="02020404030301010803" pitchFamily="18" charset="0"/>
                        </a:rPr>
                        <a:t>Life_expectancy</a:t>
                      </a:r>
                      <a:r>
                        <a:rPr lang="en-US" sz="1800" b="1" dirty="0">
                          <a:latin typeface="Garamond" panose="02020404030301010803" pitchFamily="18" charset="0"/>
                        </a:rPr>
                        <a:t> </a:t>
                      </a:r>
                      <a:r>
                        <a:rPr lang="en-US" sz="1800" b="0" dirty="0">
                          <a:latin typeface="Garamond" panose="02020404030301010803" pitchFamily="18" charset="0"/>
                        </a:rPr>
                        <a:t>table (73 records): Contains Life expectancy of the city of Barcelona (five years). 2006-2013</a:t>
                      </a:r>
                      <a:endParaRPr lang="en-US" sz="1800" b="1" dirty="0">
                        <a:latin typeface="Garamond" panose="02020404030301010803" pitchFamily="18"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3192471"/>
                  </a:ext>
                </a:extLst>
              </a:tr>
              <a:tr h="370840">
                <a:tc>
                  <a:txBody>
                    <a:bodyPr/>
                    <a:lstStyle/>
                    <a:p>
                      <a:pPr algn="just" fontAlgn="base"/>
                      <a:r>
                        <a:rPr lang="en-US" sz="1800" b="1" dirty="0">
                          <a:latin typeface="Garamond" panose="02020404030301010803" pitchFamily="18" charset="0"/>
                        </a:rPr>
                        <a:t>Population </a:t>
                      </a:r>
                      <a:r>
                        <a:rPr lang="en-US" sz="1800" b="0" dirty="0">
                          <a:latin typeface="Garamond" panose="02020404030301010803" pitchFamily="18" charset="0"/>
                        </a:rPr>
                        <a:t>table</a:t>
                      </a:r>
                      <a:r>
                        <a:rPr lang="en-US" sz="1800" b="0" baseline="0" dirty="0">
                          <a:latin typeface="Garamond" panose="02020404030301010803" pitchFamily="18" charset="0"/>
                        </a:rPr>
                        <a:t> (70000 records): Contains Population by </a:t>
                      </a:r>
                      <a:r>
                        <a:rPr lang="en-US" sz="1800" b="0" baseline="0" dirty="0" err="1">
                          <a:latin typeface="Garamond" panose="02020404030301010803" pitchFamily="18" charset="0"/>
                        </a:rPr>
                        <a:t>neighbourhood</a:t>
                      </a:r>
                      <a:r>
                        <a:rPr lang="en-US" sz="1800" b="0" baseline="0" dirty="0">
                          <a:latin typeface="Garamond" panose="02020404030301010803" pitchFamily="18" charset="0"/>
                        </a:rPr>
                        <a:t>, by </a:t>
                      </a:r>
                      <a:r>
                        <a:rPr lang="en-US" sz="1800" b="0" baseline="0" dirty="0" err="1">
                          <a:latin typeface="Garamond" panose="02020404030301010803" pitchFamily="18" charset="0"/>
                        </a:rPr>
                        <a:t>quinquennial</a:t>
                      </a:r>
                      <a:r>
                        <a:rPr lang="en-US" sz="1800" b="0" baseline="0" dirty="0">
                          <a:latin typeface="Garamond" panose="02020404030301010803" pitchFamily="18" charset="0"/>
                        </a:rPr>
                        <a:t> ages and by genre of the city of Barcelona (2013-2017). Reading registers of inhabitants.</a:t>
                      </a:r>
                      <a:endParaRPr lang="en-US" sz="1800" b="1" dirty="0">
                        <a:latin typeface="Garamond" panose="02020404030301010803" pitchFamily="18"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tc>
                  <a:txBody>
                    <a:bodyPr/>
                    <a:lstStyle/>
                    <a:p>
                      <a:pPr algn="just" fontAlgn="base"/>
                      <a:r>
                        <a:rPr lang="en-US" sz="1800" b="1" dirty="0">
                          <a:latin typeface="Garamond" panose="02020404030301010803" pitchFamily="18" charset="0"/>
                        </a:rPr>
                        <a:t>Transports </a:t>
                      </a:r>
                      <a:r>
                        <a:rPr lang="en-US" sz="1800" b="0" dirty="0">
                          <a:latin typeface="Garamond" panose="02020404030301010803" pitchFamily="18" charset="0"/>
                        </a:rPr>
                        <a:t>table</a:t>
                      </a:r>
                      <a:r>
                        <a:rPr lang="en-US" sz="1800" b="0" baseline="0" dirty="0">
                          <a:latin typeface="Garamond" panose="02020404030301010803" pitchFamily="18" charset="0"/>
                        </a:rPr>
                        <a:t> (651 records): Contains Public transports (underground, </a:t>
                      </a:r>
                      <a:r>
                        <a:rPr lang="en-US" sz="1800" b="0" baseline="0" dirty="0" err="1">
                          <a:latin typeface="Garamond" panose="02020404030301010803" pitchFamily="18" charset="0"/>
                        </a:rPr>
                        <a:t>Renfe</a:t>
                      </a:r>
                      <a:r>
                        <a:rPr lang="en-US" sz="1800" b="0" baseline="0" dirty="0">
                          <a:latin typeface="Garamond" panose="02020404030301010803" pitchFamily="18" charset="0"/>
                        </a:rPr>
                        <a:t>, FGC, funicular, cable car, tramcar, </a:t>
                      </a:r>
                      <a:r>
                        <a:rPr lang="en-US" sz="1800" b="0" baseline="0" dirty="0" err="1">
                          <a:latin typeface="Garamond" panose="02020404030301010803" pitchFamily="18" charset="0"/>
                        </a:rPr>
                        <a:t>etc</a:t>
                      </a:r>
                      <a:r>
                        <a:rPr lang="en-US" sz="1800" b="0" baseline="0" dirty="0">
                          <a:latin typeface="Garamond" panose="02020404030301010803" pitchFamily="18" charset="0"/>
                        </a:rPr>
                        <a:t>) of the city of Barcelona.</a:t>
                      </a:r>
                      <a:endParaRPr lang="en-US" sz="1800" dirty="0"/>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35310003"/>
                  </a:ext>
                </a:extLst>
              </a:tr>
              <a:tr h="370840">
                <a:tc>
                  <a:txBody>
                    <a:bodyPr/>
                    <a:lstStyle/>
                    <a:p>
                      <a:pPr algn="just" rtl="0"/>
                      <a:r>
                        <a:rPr lang="en-US" sz="1800" b="1" dirty="0">
                          <a:latin typeface="Garamond" panose="02020404030301010803" pitchFamily="18" charset="0"/>
                        </a:rPr>
                        <a:t>Unemployment </a:t>
                      </a:r>
                      <a:r>
                        <a:rPr lang="en-US" sz="1800" b="0" dirty="0">
                          <a:latin typeface="Garamond" panose="02020404030301010803" pitchFamily="18" charset="0"/>
                        </a:rPr>
                        <a:t>table (14200 records): Contains Registered </a:t>
                      </a:r>
                      <a:r>
                        <a:rPr lang="en-US" sz="1800" b="0" dirty="0" err="1">
                          <a:latin typeface="Garamond" panose="02020404030301010803" pitchFamily="18" charset="0"/>
                        </a:rPr>
                        <a:t>unemployement</a:t>
                      </a:r>
                      <a:r>
                        <a:rPr lang="en-US" sz="1800" b="0" dirty="0">
                          <a:latin typeface="Garamond" panose="02020404030301010803" pitchFamily="18" charset="0"/>
                        </a:rPr>
                        <a:t> by </a:t>
                      </a:r>
                      <a:r>
                        <a:rPr lang="en-US" sz="1800" b="0" dirty="0" err="1">
                          <a:latin typeface="Garamond" panose="02020404030301010803" pitchFamily="18" charset="0"/>
                        </a:rPr>
                        <a:t>neighbourhood</a:t>
                      </a:r>
                      <a:r>
                        <a:rPr lang="en-US" sz="1800" b="0" dirty="0">
                          <a:latin typeface="Garamond" panose="02020404030301010803" pitchFamily="18" charset="0"/>
                        </a:rPr>
                        <a:t> and genre in the city of Barcelona (2013-2017).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tc>
                  <a:txBody>
                    <a:bodyPr/>
                    <a:lstStyle/>
                    <a:p>
                      <a:pPr algn="just"/>
                      <a:endParaRPr lang="en-US" sz="1800" dirty="0"/>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02231192"/>
                  </a:ext>
                </a:extLst>
              </a:tr>
            </a:tbl>
          </a:graphicData>
        </a:graphic>
      </p:graphicFrame>
    </p:spTree>
    <p:extLst>
      <p:ext uri="{BB962C8B-B14F-4D97-AF65-F5344CB8AC3E}">
        <p14:creationId xmlns:p14="http://schemas.microsoft.com/office/powerpoint/2010/main" val="12076745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3254790" y="3881280"/>
            <a:ext cx="2511743" cy="1335609"/>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56" y="3858117"/>
            <a:ext cx="2789296" cy="13539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33" y="453684"/>
            <a:ext cx="2782096" cy="1347625"/>
          </a:xfrm>
          <a:prstGeom prst="rect">
            <a:avLst/>
          </a:prstGeom>
        </p:spPr>
      </p:pic>
      <p:pic>
        <p:nvPicPr>
          <p:cNvPr id="5" name="Picture 4"/>
          <p:cNvPicPr>
            <a:picLocks noChangeAspect="1"/>
          </p:cNvPicPr>
          <p:nvPr/>
        </p:nvPicPr>
        <p:blipFill>
          <a:blip r:embed="rId5"/>
          <a:stretch>
            <a:fillRect/>
          </a:stretch>
        </p:blipFill>
        <p:spPr>
          <a:xfrm>
            <a:off x="3298952" y="470316"/>
            <a:ext cx="2574325" cy="1368887"/>
          </a:xfrm>
          <a:prstGeom prst="rect">
            <a:avLst/>
          </a:prstGeom>
        </p:spPr>
      </p:pic>
      <p:sp>
        <p:nvSpPr>
          <p:cNvPr id="2" name="CasellaDiTesto 1">
            <a:extLst>
              <a:ext uri="{FF2B5EF4-FFF2-40B4-BE49-F238E27FC236}">
                <a16:creationId xmlns:a16="http://schemas.microsoft.com/office/drawing/2014/main" id="{F2A3E51E-0CAB-4E48-8C3D-0744FA817940}"/>
              </a:ext>
            </a:extLst>
          </p:cNvPr>
          <p:cNvSpPr txBox="1"/>
          <p:nvPr/>
        </p:nvSpPr>
        <p:spPr>
          <a:xfrm>
            <a:off x="3063312" y="3285668"/>
            <a:ext cx="5139159" cy="369332"/>
          </a:xfrm>
          <a:prstGeom prst="rect">
            <a:avLst/>
          </a:prstGeom>
          <a:noFill/>
        </p:spPr>
        <p:txBody>
          <a:bodyPr wrap="square" rtlCol="0">
            <a:spAutoFit/>
          </a:bodyPr>
          <a:lstStyle/>
          <a:p>
            <a:pPr algn="ctr">
              <a:buClr>
                <a:schemeClr val="tx1"/>
              </a:buClr>
            </a:pPr>
            <a:r>
              <a:rPr lang="it-IT" b="1" dirty="0">
                <a:latin typeface="Garamond" panose="02020404030301010803" pitchFamily="18" charset="0"/>
              </a:rPr>
              <a:t>Dichromatic view</a:t>
            </a:r>
          </a:p>
        </p:txBody>
      </p:sp>
      <p:sp>
        <p:nvSpPr>
          <p:cNvPr id="9" name="CasellaDiTesto 8">
            <a:extLst>
              <a:ext uri="{FF2B5EF4-FFF2-40B4-BE49-F238E27FC236}">
                <a16:creationId xmlns:a16="http://schemas.microsoft.com/office/drawing/2014/main" id="{84E2CABF-1EE5-40F9-8B67-DA4F53B9F692}"/>
              </a:ext>
            </a:extLst>
          </p:cNvPr>
          <p:cNvSpPr txBox="1"/>
          <p:nvPr/>
        </p:nvSpPr>
        <p:spPr>
          <a:xfrm>
            <a:off x="383835" y="108989"/>
            <a:ext cx="1982320" cy="307777"/>
          </a:xfrm>
          <a:prstGeom prst="rect">
            <a:avLst/>
          </a:prstGeom>
          <a:noFill/>
        </p:spPr>
        <p:txBody>
          <a:bodyPr wrap="square" rtlCol="0">
            <a:spAutoFit/>
          </a:bodyPr>
          <a:lstStyle/>
          <a:p>
            <a:r>
              <a:rPr lang="it-IT" sz="1400" dirty="0"/>
              <a:t>- Tritanomaly: blue-weak </a:t>
            </a:r>
          </a:p>
        </p:txBody>
      </p:sp>
      <p:sp>
        <p:nvSpPr>
          <p:cNvPr id="18" name="CasellaDiTesto 17">
            <a:extLst>
              <a:ext uri="{FF2B5EF4-FFF2-40B4-BE49-F238E27FC236}">
                <a16:creationId xmlns:a16="http://schemas.microsoft.com/office/drawing/2014/main" id="{5A4A1D43-CCBC-4244-966D-EA9E1246CC4C}"/>
              </a:ext>
            </a:extLst>
          </p:cNvPr>
          <p:cNvSpPr txBox="1"/>
          <p:nvPr/>
        </p:nvSpPr>
        <p:spPr>
          <a:xfrm>
            <a:off x="498102" y="3541517"/>
            <a:ext cx="2344091" cy="307777"/>
          </a:xfrm>
          <a:prstGeom prst="rect">
            <a:avLst/>
          </a:prstGeom>
          <a:noFill/>
        </p:spPr>
        <p:txBody>
          <a:bodyPr wrap="square" rtlCol="0">
            <a:spAutoFit/>
          </a:bodyPr>
          <a:lstStyle/>
          <a:p>
            <a:r>
              <a:rPr lang="it-IT" sz="1400" dirty="0"/>
              <a:t>-Protanopia: red-blind</a:t>
            </a:r>
          </a:p>
        </p:txBody>
      </p:sp>
      <p:sp>
        <p:nvSpPr>
          <p:cNvPr id="35" name="CasellaDiTesto 34">
            <a:extLst>
              <a:ext uri="{FF2B5EF4-FFF2-40B4-BE49-F238E27FC236}">
                <a16:creationId xmlns:a16="http://schemas.microsoft.com/office/drawing/2014/main" id="{5EC2EEFC-B7BF-4240-AB31-E220D156EE51}"/>
              </a:ext>
            </a:extLst>
          </p:cNvPr>
          <p:cNvSpPr txBox="1"/>
          <p:nvPr/>
        </p:nvSpPr>
        <p:spPr>
          <a:xfrm>
            <a:off x="5947729" y="4316350"/>
            <a:ext cx="3480127" cy="307777"/>
          </a:xfrm>
          <a:prstGeom prst="rect">
            <a:avLst/>
          </a:prstGeom>
          <a:noFill/>
        </p:spPr>
        <p:txBody>
          <a:bodyPr wrap="square" rtlCol="0">
            <a:spAutoFit/>
          </a:bodyPr>
          <a:lstStyle/>
          <a:p>
            <a:r>
              <a:rPr lang="it-IT" sz="1400" dirty="0"/>
              <a:t>-Protanopia: red-</a:t>
            </a:r>
            <a:r>
              <a:rPr lang="it-IT" sz="1400" dirty="0" err="1"/>
              <a:t>blind</a:t>
            </a:r>
            <a:endParaRPr lang="it-IT" sz="1400" dirty="0"/>
          </a:p>
        </p:txBody>
      </p:sp>
      <p:sp>
        <p:nvSpPr>
          <p:cNvPr id="4" name="AutoShape 2" descr="data:image/png;base64,iVBORw0KGgoAAAANSUhEUgAAAfgAAAEMCAYAAAAoK6RwAAAgAElEQVR4XuydB3hUxdeH323ZbNpm0xstlJAAoSMiSBUFRcCGvf3tWBAbfhbsvYsFO0gRFRFBFAEFQXqvCaGEkp5N32Sz7X7PvZtAQMCQ3UBC5j4PSsiduWd+M7vvnZkz56gkSZIQl1BAKCAUEAoIBYQC55QCKgH4c6o/RWOEAkIBoYBQQCigKOAGvCRRWlaGj68feo0KJ6BRq/8lkc1qRaf3RaU69lcVljJ8/QJwOB3otNpGIW25xYLWR4+P7sT22u12dDpdo2iL20iJcqsNP18fnE4XGo2mEdkuTBUKCAWEAkIBbyugAN5RUsik39YSvHsVV911N0VqPbFhJsDFm59O5fF7b0N+D9i0dBEJfQfjp1WzbdUq/Dr3oo2/lscef4QJE55l2fbdjO7Xw/3moCDHfalUKqV89d+93YjTrW/rwl+REroRqnIR1zzmiJ01bZ3/8zxGjBqh/K66LXI7Gu4lMeGhxxl30ygsce2Jjww5Rvdquxt2GxquusIyoYBQQCjQ2BQ4Cvjf1zFuZC9yD2WTW+Fg/ZYUrh49jHc+/5bbrrmM3DwLOSv/oNgQQu/hw8jbuQ19YheSI43cP/ElunfohjEqnDZ6J0vWb2dAYkuC49sSGRbK6oxidi+ZR5naj0fvufmsa/TBx19zef8e/Lk5hdw9uwgLDqa13knC6KvJ27WHfL2RkowDHEzbhb8xmB7hfvh0G0D71i3497rGWW/OEQOc1nI+n/c3/Uwu/tqfS2BkFC00Tn5au53yQ3t55a23iAgJajgGC0uEAkIBoYBQoN4UOAL4Jz6YQpcII1eNvoR9GfmkpqWhCo0kZ/smLhw1iqTmcSycPInQTj04aC4iIS6W7fnFjLmorwL4564fzXc7MzCVmXGqdHSOCyGmUxfCQ0NYnHKYg2tXkJjUgfN7dKq3xtS24l1rV5OSXYjd7kIqziWmbXscO1bT49bb2b8tjc2p+0ByYlS5MLWIJyh7Ny0uuxaTQV/bR5y1+xbuPER3TQm/bdlNl9at+HX1JvLzc8kyFzH9g1fPml3iwUIBoYBQwJsKuJwn9g9XqVXs359Obk62Nx/ntbqi1BpCVae/haoNDsLQrs1p2SGc7E5LLnGzUEAoIBQQCjQEBWxWp+w+duSy2Sv5dPInzJg+na3btuByuRqCmYoN8ubulb4BjNL700arU34+3StsyCDiv5tyWsUE4E9LLnGzUEAoIBQQCjQEBazljiOA375jK3fdfSebN29sCKYdY0OoWsOrgSF00uqP8fdSbpLfUBTa/zfywwcPpM2sqafVviOAL7dYsdnsp1W4od4sIaE6TrBgU+Ax5hYVltVwA2yoLTlql+ykeLyDnPyzMTjguHaVNvzG1LBQfstWH3di40TtalSNEsYKBYQC9a5ANeA3bFzHsOFDKSuTv9Mb1hWoUvNDcBRBJziVpgkKJKBnD1zl5ZRv34GzpFT2SD9pAzwCfG6OmYjIUCrtTnA50ftosTkl1JILbaM6LgYul4RafVSoSqsNva/PMcJZyirw99NT6XCi02qUdrrUGtQN1FPe6XCh0R7r4ldcXIrReOyLi8PhxGm3gUaLBgkHKnw0apwqNfZyCw6Xi4DAIGrIc1Y/EZVWO3rfY48jVo/Fs2qYeLhQQCjQoBWQAZ9vzie5cwcKCwtOamvNU1zebpBKpUaSTrwVIC/E/26KxnACuPt16kjU/24j66spqHVaou64ndwpUyldvbYeAR8RQnmFleWLl9PnvI7MT8tjaGJzTCGmBgOE2nSQDPiioiIWLFhAjx49aNWy1QkBX5CTzfaMHC7s2h5/ewWlhhACG6gjXTXgszKzWfLnEi655GJ0Ov0JAZ+RW0Du4QxULgdamxW9r57D0e25qFkgm1euJal3L3wayHGAasDv2L6Trdu2ct111yIAX5tRLu4RCjRtBWTADxrSn1WrVp5QiCWLl3HpZRfz6qtvMX78A/86qj18+GX89dcSrFbrMb+rGdy1+uWg+v+XXz6KuXPnKM8zGPz4dd5CBl90ofLz8UFhr9IHMD4g+IS2qXz16KKiCOjcA7/WrbGk7KDw99/k2Wk9Aj7cF4tVxXfffEOX5M7sJoCRiXFUBIcSevpOf2dt9FXP4Ldt3UlShwQcducJAb/+n785nFfAqJHDGg3gZVFX/bOW3n16UlJSdkLAr1m1jk49upG2O40Ykz+RkZEsyXUogE8/lEXLZtFnrW+Of3A14OXtoU0bt3Be7x4C8A2md4QhQoGGq8DmTVvp3qPrCZ3pwsMjeGT8Y/yzcjkX9LlACcL22WefKau7s2Z9z6GDB4mJiWHGjO9oHd+a5M7JlJQU4eOjR6fTsnLlSlq1ao3L5SQtbQ8J7duwfv0m7rrrTq4YPYoOHTty9VVjaN8+AT8/P/Lz8hl+2cVUVFQoghlVan4POTbGyvFKBvbujWXHVlQaDdrAYCoPHTql2F5Yog/hQJaZuMhQJFslFZKKCrOZiLiYhtvLJ7Cstkv0LpcDH70Pao0GneTEqdGdMIJfQ2j86SzRm/Pz0ep90UhOKh0ufNUSZquDFuEmnGodPrqG87Ymlug9H11Zu7aycmeaUlFQWBSD+l2ApoGs0Mg2pW3ZQK7anws6tT/S2I1rVqEJiaRz23jPBRA1NEkFBg0aoszAT3R9/NFkOnRIUuBcWlai+C998snHCoDP69Wb66+/gT179vD7wgVc2G8gV199FQcOpPP888/jH+DH+b0voM/5ffhr6VIF8m+/8wbXXXsjvXr15OHxDzF+/GPMmD6NhQsXU1CYz/p1G3nl1RcoLCxUzOmj8+WtoLBT9osuMpzwK69Dcjowz5+DLSOr/gBfVlqBXd67PQcuxTHxOF8FU4jxmJYVmOVObzx5do5/aZEbI7sShhwXuKagoLgW/pgNp5PdYXWPpZEkqQgJFQF5attL855/hJs+m0339q1J352KX+tObPjztwazDfPug3ew2DeeX9/4vyNN+nvRQjSRzbggOam2zRT3CQWOUSAmJpasrMwTqnLjjTczffo0Bg0cxOgrrmTKlG/o0b0n02d8S1hYGB2SOnDw0CHatG6DvI9eWlpMYGAgy1f8jd5HT1R0jOL8awoOJi8vj/Ub1tG+fSLdu/dk2dI/lRUBebm+pLiE0rJStFoN8+b9cmQ14XH/YEb5HusAfdRQCf9u3dAY/GnzwTscfOctfONaKUv0li1bT9rLHs3gxdgRCggFGqcCMuDfOKRj+RevYS8tIrltGx76dgFXJYTzxP89TalKxyP/9zRR5fm89NUMTCoHByw27hw5jE+nTmfAmFu4f8xI1v21mA8mf4HTEMC4p56jV5s4Znz6EbMXL6V7t+4czC/gzWcmcOOttxFmNDLirgcoWL+MeUtXENKsFW+/9Sa7f5rK3P1mDu/YhH9sK15+7lm+mTCW7zJsxKvLCY1P5LUXnmXqe2+gS+jGzUP68sZLL7J+VyrdBw3jifvvQt+Qlh8a55BoElb7+wdQXm45ZVtbtGipwHzBb7+etiaeOOdNM0YSrz1RLhMJ/x7dibr5NtKfnUiX5UtIf/VVdKYQdKYwzD//TPn27Se0VQD+tLtQFBAKNH4FagJebs31/XtjvPRm9n35Fr0nvE5fn1Kue/Fjfn/7KXrfeDdbt2/nrt4dcPS/hjn3X03cxTeSl7qKxI7dmLZ4OcFZafQadT35aVtomdyTFZu3Me+t55iyZhur580mLDqWNan76RUfzVPPvMjYhx9mVM+OjPn4B9qtn8P13/zO/s1ruHfUJcRcPIaWmVt4b/Ue0lctIToslO+XrWL6i0/i2/tihgTaeXjaAtIW/8ITE1/k8ScnEBbk3/g7RbSg3hWQZ9q2k6w6//nnUuWo9L59+3j+hec4ePDAaduz4Nc/GH7p0NMuJxeYb4omRP3vrVBD+wRMw4djLzST/+1MTKNHoNJpFMBr/PxRqXVkf/UFjjzzv54rAF+nrhCFhAKNW4FjAO9yMaBDWy56+CWevecGEpI6oKnarnr92We4+dlXyd+1iVsv6ErLpz7mufNbYIjpwvKfv2TUE69yePNKKooK8DOF8s/MLxj45lQqNyxj6U/fceer7x8BfG5hCSEGLWNvvplfV66ltCCPJ6fOI2n7Al7eD6u/eZtJ//cIC7MrGBRgO7JE3yomism/LGT26xMVwLc6uJGFuhb89tbTjbsThPVnXAGDwaB4wJ/oOnToEIMHDeG883rTokULFv6xkKf+72kWLVrEJ59OYtSoK4mJiuafVSu4f+z9fPrpp2zavJHnn3uRigorb7z5Kn/9+Tf9LuzD1VePYdCgwTzzzFP0v7A/3bv3IL5VPLffcRs9e/Rk3LjxzJg5nVmzZh4x5afgKKI0x2YqVfsbiBv3CNH33ILkkljXthPd1q4i/fVX0RqD0RgM6KOise49SPbXXyA57EcztgEC8Gd8iIkHCgXOvgIy4Mcv3sHjN1/Jivm/MGvlZnKyDnJr5zaEjH2ZV4d2J1vyQb13EwMefv6EgM/L3EGrZvF89McKorJTGHzLvRRm7KF5ZCy/bNjBz688ydzUg0cAn1dchnnVH5z3wPPsXvY7g7t14IYPv6fDjgWMfP1r9u5N5YErh9PpunuJSFt5UsCPjNJz04uT2LNhORdfeS3Tpk6heUTI2RdVWNDgFTCZQigqcju1HX/JgAcNRmOQsg/vcDiQQ9lu2rSVqKgwNqzbTGKHdvyxcAlDhw7ms88/JzMjm9mzv+eaa8awatUqHn30ce69725mzvyODh0SWbVyDb/8MhcfvZ4CcwF2h53t27ZjNuez7O+/adGi2REv+rcDQznfx3DULJUaQ0IC2qAgwq+6En3zFhjatMGyZQuGhLbkfDeD2HvuQ3K5yPvxZ7I++xh7Xj445eTt7ksAvsEPSWGgUMD7Cqz/YQpv/ODeY4xLTGbCQw8QEWKksqyUt194np25hTzxzESMJdk8N/VHvnr3DT565jEirriTq9uGc8Pdj/HVtC+w5uXw9muvUhoQznMTHsHo50vqmpW8/MVU+iUn8ea079m4cB6333U3X06ZSoCPjm8mfcD2IitD2sXyd5FEn9ytvLLHwaVxBkI79eSOMaP5Y+pnbNNFMOHGKxh7953c9cTTrPl5Frq2Xbhl+CD+WfArH347g7sefZKBPZIb7EkW7/ecqNETBWQHub379p4U8PLsPSmxA9ffcC2xsS14+OEH2LFjByEhoXz+2ZdcdfVoli5dzuDBA/jf7XfQoUNHpkz9RlnaP3DwAHN/nsf9D9zHl198Tbfundm8aZsyS8/JyUWOlhrgH8C4ceMYMPBCNm3aTPPmzSgvL1fsuULvz6MBcsr1Yy/TpZeg9Q8mZuw96JvFUZGaimVHKoV/Lib04mE4y8rInzeX0tWr/1VWAN6T0SLKCgWEAscq4LTRu1tP1IFBFGVn0uvmsXzz7PhTqnS8P4CQVChQXwp88N5HPPTw/SesftasH/Ez+JGVlc2LLz1H3779GDCgP/v3HeCbKV9y1x338sJLE7loyFDGjh3Lt9O+5bcFC5g8+XOKi0uYMOExHn3scZYtXUbXrl254IILePLJCXTp0oXikhLlpJJGo6VZs2ZKMDV5q+D1N17FvXIALTVavguO4l9hazRqwq8dg2+LeKLvuI3yXbtQaVXk/vATvs1bYtm+lfxZP5wwZK0AfH2NJFGvUKCJKmApLGTzjh0EhITTOSnhP1UwH9jLoUo1Xdq1+s97xQ1CAU8UqLDYaJvQmoyMw55UUy9l5YO/HwaG0dXH91/1q7RaIm6+ieABg9CFGjG0iyf9hddxVVjI/+FH5djeiS4B+HrpKlGpUEAoIBQQCjQ0BeRQtTNnTueOu25vUKlhq3WKVGuYa4r+9yxevkGtIvLWmwk6rw/OMgsFCxZQuPiPk8JdLiIA39BGoLBHKCAUEAoIBepFARnw8vXEhMf44MP36uUZnlZ6sd6PZwJMqE8Sfsy/W3dsWRnYM7NOmUlOAN7TnhDlhQJCAaGAUKDRKFCdLlaOWvrMs0/x3vvvKN7yDe262jeAsX5GfE6QqVTl46MkmJFqYbeYwTe0nhX2CAWEAkIBoUC9KFAN+OrKd6Xs4KKhg5XUscdndqsXA06jUnm5/jNjOGFqbZ1DiQvAn4bg4lahgFBAKCAUaLwKyDlHjr/kGXxebj5vvf0WGRmnzs52plsux7WL1mi51jeA8OOC4NTGloCOHQh76L7a3HrkHpXU0F51Tst8cbNQQCggFBAKCAWEAidSQABejAuhgFBAKCAUEAqcgwoIwJ+DnSqaJBQQCggFhAJCAQF4MQaEAkIBoYBQQChwDiogAH8OdqpoklBAKCAUEAoIBdyAl1zgtAk1hALHKaACrV6oIhQQCggFhAKNUAEF8K683djWT2mE5guT61MBlc6AfojI012fGou6hQJCAaFAfSkgAF9fyp4D9QrAnwOdKJogFBAKNFkFBOCbbNf/d8MF4P9bo9resfSH6cxdvRGVJBHV/UIev/4Spn+/kBvGjFSqsFrKSC1Xs/f7T+lxzW00D6+RS9phZ+BN9/HnzM9PGgXLUVrAa9Pm8vS9t1GWk8HEj6fw9vP/V1vzxH1CAaHAOaiAAPw52KneapIAvLeUhB8+/oDL7nkQgxqSO/Vm9eblbFy7Ba1USXpKCgVlRfxzqIRkaybGjufh1Plwxy03oteowVaJqm0vPhh/G90GXEKYoxhneAsSI4P5dNZc7r15jGLoKw+NpfONd7P15+8YPXY8ltTN/LFuM3fdNxajRmLm9OkUOFTcfvutrPt1Djv3pnPzvfcT5G/wXkNFTU1CgbzsLCzWSjQ6H+JiY2odfjXfXEBoaMgp7y8pLCTIVOMF9ySKZh4+TFh0ND4aOUacuE6kgAC8GBcnVUAA3nuD44cP3mKvXY3O4WBFTgWz33qM19/9BnXefoaPfxpTWRariSJz0pO0vOIO9LvXkh2bzC0XX+AGfEgshTmHeOSWG3nw6af4at6fPHDphcw5bOWxyy90Gyo5uGHE5fS66T5GJsXy4JdzmPzYPVz16Iu8ed0QDEk9KdjwN+scJswLvuaVb39Ed+LU095ruKjpnFTgqSefIqljByotZWw9XMh7LzxxynYeWL8aZ1Qrps2cyYRHx+GjOvntMz6axPVj7/9P3e4e+yA33XUffTu3/897m+oNAvBNtedr0W4B+FqIVMtbas7gHxo+kHs//Yo5P/yG2l7CExMmkLEvhVVVgB86/nkc21fyd2UQ940c5AZ8r0twbf6LLyc+QYcbxrLom8m0iA7j5vsfpmaSqon3jeXWtz6gYO1invryBzpFmSip1HDr0POZ+OGnhAX4ET/8etSrfuaFL76tpfXiNqHAsQo8+9rbvDDhEeUfF379GUNuvYu5U6ewcOUahl97M0O7tuP99yaxJyOT2x55kpmvPUt5XHva+KnRqSQOFVp46+WJTH7tDbYdPsz/HnqE85JaK/VNefN1sotKydMG8uJDtzN9+RbuGDmYSe9O4v6HH1DuKUrdzC51KHPnzuPVR+/jcMou3nhvEtHtEhn2v3uwrf2TKT/+TOf+F3HndaPl9OtN8hKAb5LdXrtGC8DXTqfa3DX7o3cpD43BRyXxf6+8w8Y1S/j0kxmo7cU89vjj5B5KZ8L3C+mUsZnhj8iAX8WKyiDuvnygAnh9THO+mvQhU+b8xm/ffc2f30/j7fnL+f3bycc8/vkHHuSW198lrCyPvpdeyQtPPcbXq3fSu3gP2u4DSF/6G379Lsdv4x9MnPx1bUwX9wgF/qVATcBvmDebpEtH8cKHXzKsayKzfl7A22++gr2slEN79zBxzlIeSTIR0Hsoc2dMZ/yTj5O6aimqNl0Zf/fdvPDUBLold8Cg1ynPmfnRJK6TZ/C5B1ldomLaV1/z0h3X8uXaFB659nKQJMZdPpzxn0/ls+ef4dpnXmbZ9zMYO+4BsvbvJjsknveee47/jb6YdYsX0u+uh+kVF9oke/GcBnx2bjGbDuShUqlo3TycthFBp9XJKem5tG8ZccIy+w7lE98s7LTqa2w3C8B7r8ccNhtWmzvWhMHPD41ahc0m566W8JFzQksSZRYLPlotWr0enE6cqNBp3fuLZeUVqCUXeoMBtUrFku9nYOnYl5EdWhxjpK2yUikvr7w7HXYqrJX4+/sre54WuX69Lw6XC43kwsfX13sNFDU1KQWOAN7l4pl77+bFTyfzyoz5jBs9hD1791OYvpscUysGtApn7KezjgD+px9/UJbod65cijrxPHxLC4kOCeD597/kracfVjSc+v573PTgOMpTNrHfP4qStUuZ9td6nnrzNWL9dJQVmLnj3a/57LG7KErZyuyUbHwKsrjvoQc4vGMj+c2SefuV1/hs4niyDhwgpGVrTAafJtU/1Y09pwH/068byQ8yMCg+kr/+3MY1N/XHeBrd/OSHv/HqA8OOKTFj9mq6DUkm2OYgKvz0XhhO49EN4lYB+AbRDf8ywl5exvZ9B+jasUPDNFBYdc4r8Nn775FTYsE3IJgrrhxN6+YxbPx7GQv/WU3foZfStWUUn372JS06deP3TduZdO/1vPbdPOJDjdxw7dXs374Zbcsk0n6fx4a9exlxzXV0jG+m6LZk9vcUFJdhC23OmMsGoXHamPjeZF54/CHl96mrlxPYqRcx/nIQLon3PvmSW68YwddTphHbpjUJQ0YQfDiV7+fNp13X3lx20YVoxBL9uRfoRga8Lj6Sy9rHMO27fxh+TR+e/vQPBndszrbsQi5tG807y3YwvH0cZj89FZv2c92tA9i9YR9mox/bVu1m/Jg+zNicToTTBWGBbFuRQoe+7cneeoA7rjqfJ79fycDWUeRJEkFFFlIcTkIl6HZBAv0b+QxfAP6c/54WDRQKNHgF3nzhBfqMGsMFyQkntfWvX+ayfPN2XE4Xzzz3TJMF+vECnfMz+Ll7s2kfHkSzGBM39GrLz+m5jE6MY9x7v3LZhYnkajVcmxiH6Z7JPNapBTccB/jn7hrCBz+tQavTUG7wIazQwoUjerDgx1Vc1Kk5kT3bEKlSccVbv3BFqwja9EkgzGrj58MFPNovscF/eE5loAB8o+4+YbxQQCjQxBU45wEvz+BHJMYe6eZHZyxn3EWdeWnWP9zaJ4HvUzO5t3c7Hvl9M5do1XS4MIlNq1KJkGf5q3YzrEMz/BJj0ZhLmbcvh1hLJQl927Pmjy2MGZLMnMNmRrWO5PXfNtE7yI+EvomYyq0C8E38gyWaLxQQCggFzrYC5zTgd6RkoA4JIDHi6M57doaZL5bu5O7RvdifksGSrCJ0NjuPjj5PcXR6//tVdG8fQ0BoINkH8hjSqy2vzlzB8IEdyc4voW/zML5bv5ekkAD69WzD9q0H+GV3Jg+P6kXKrgzCW0VgsDnYUVLOhSdx0DvbnV7b54sZfG2VOjv3lZjzKSgtIyquGQUFRcREuD2FbTYbLocTrcGAVt57dDkps9qwV1QQFBIili/PTneJpwoFzrgC5zTg/0vNTVsPkApcm3ysJ/J/lWsqvxeAb9g9vfmvJbTt0pVP1+3hktZRyvliV4WFX+cv4LwBAwkwBWEKi6JFSCAzFiwlWK+hX7cO7JId9Dp1YN26dXTq1pMicz4qHx/iIs7tUyH12puShM1uR6fTKad2TnxJ8hziyO/lRJ5Ol4RWjlYoLqFAPSjQpAFfD3qeU1UKwDfs7pQB36pDJ37eZ8acthudy8a9N17B/J9+oVOH9gQ2b8GH3/3Oi3dcwe6lf1DcKpmU+d+z43AutzwwjukffUD3q25Gayni0j7dUTfVaCBe6ObCvHxsxmA+/WQKzz70v2NDsbqcPPzKJ7z7wBh25ZWT2MY9odiTlsq8hSt4+P7/ecECUYVQ4N8KCMCLUXFSBQTgG/bg2PLXYv7amsIVN9zM6o1bCdRpGDbwfBbPmQOx8fTsnMjsxau5/dILydy6gbKYNhgKsvnlzxVce9UoZv3yG90HDcXHXkHXtmIVy5PeLsjLwxkSTsr0L9hUBlF+GsK7X0DF7m0c0ppY8/cKPnnyTjbuzSK/pIwRF13Ioh9/xFey02/oYLZnFLIrtxjr/p3YtQZuv8mdX0BcQgFPFBCA90S9c7zsmQK8e9nyHBdTNO+cVqAgN49dOXls27CNGB8Xoa0TcBUXUazRsSffQua6VUx8/C7Si22kHzjEsAu68cE3P9KtQ2s6de7Ilh17yCi3QW4mnbt0oWNS23NaL9G4M6OAAPyZ0blRPqU2gD+QV0ILDwP+OJ0SmqYaiaJRjgxhtDcVkCQnixcuJqJtIp1bN/dm1aKuJq6AAHwTHwCnan5tAH+4oJS4kECPVBSA90i+RlFYsllw5e1B5ReCOigKNO644+I6uQLe/lx4sz6XS/Kqz4Y3bZMVdTpdaLzkvOjtFUbZufLkjpin/4k4VV8IwJ++nk2mxMkAby23kG0uxlpaRHy7dkr8dE8ub3+4PbFFlPWSApKEZC3FVZiO69B6ZMCrQlohVRQilWahDmmDOioRdVA0Kn0QqIUn+fHKO2wOtD6efbZq1umwu9B6KT+w0+FCo/Ven3nTNrnNdpsTnY938sR7G/Bn8uVIAN5L32fnYjUnA/yuNaswhZoIb92eNQfy6dPSfbzKXlnJqmX/0G9wf77/9jv0sfEM6Z7AnF9+Y/iVV7Jywa+06NWXSGshi3Ye4NrRQ9GqVQjAnyOjR/4mdFhxFhzAseMXBdra2B5o2g74VwMllxPn3uU4MzeBrQxNy76oY5JR+waBRoaacMqwWyzo/P29Nji8CVEB+Lp3iwB83bUTJb2owMkA/8fUL/ho9gJlmem2595gZBd3Hmd56SkrLY2Ydu3IO3yQTemF6EvN7D54kAv796dZu1akr1xFboWK/oO7UlRQQZDJqMSPFke0vNhxZ7gqlbMSKWcn9pR5oPVH2/FqVMExoKGkwLMAACAASURBVJZnULUAtcuJZLfh2DkXCvegkl8MEkZARPsGvZQvj3+1h74j9korWYUWmkdVpTN1ucgvKCYszIQAfN0HspjBu7UTM/i6j6FzvmRt9uCPFyFz926i27TB5oJtS5dR5mPgvJ6d2LVxJ4aWrclOTcFmsdC7Yysc4bGEBhjEDL4RjiTJWoIj7U9cBXtR+QShTbgYtX8I6AM8a42ytF+MZCnAkbYEyVaKSueHNnE4amNs1UuDZ49oOKUlVi5bS7du7ZC0fhgMenbv2oPN4aRjpwQBeA86SgBeAN6D4dM0ip4M8NtXrmDppp0M6Nef6PgWhAa484qXFReRlZOPX7AJp6UE3+AwIoz+HDiUQfMWzTBnZREQHolecpAhO+dFumctYom+EYwnGbxleTj2/Y3Lko/aJwB1854KdFWeQv1UzXc6cBUfwlWUiSt7u7Lsrw6IQhN/geKw17gviVXLN9D7/I6UllWiddiZt2gpFruL22++RgDeg84VgBeA92D4NI2iJwO8vBS/6s+lpKRnMOb6MfgbPPOIFoBvoOPJ5cBlTseZswOpJAd1YCSq8DZoos5eHnqpshxX3i5cpTm4cnahDm2FOiAadXQHVPL+fSO7zIczKC0rp1lCGzRVwSDM+QWEhoUIwHvQlwLwTQDwZVYHAb7/9kIts9qxOySM/jrUKhWWSgdWmxNTgI/ysxwfuthiI8jPB+1xe2ylFXbl98H+Pu7Zp0uiyGJTftaoVcgOFEXlNvz1WvQ673hxejDOPSp6qiX6r76Zxq03Xc/6wwX0auFZDHMBeI+6yauFJUclUsEBnOa9uHJ2oA5tgyaiPerI9l59jrcqk8oKFEc92VsfpxN1eFvUphaojTGgc68sNdZL7MHXvecE4M9hwNsdLt77NYUtB4qY9mCfY0bJpv0FfL/yICGBei5KjkKnUfPt3/uINPpic7h4bGQSL/64HT+9htwiK2/c3O2Im9Bf27L5bXOW8tIQYfTl9kGtuf2j1XSNNyE/Uy777vxdimPR7swSPr6zZ6NOJHEqwJvT9zJ5xmweemQc/nr3y05dLwH4uirnnXKSrRypJBtn9k5c5t2og5uhadUfdVCEdx5wBmtx5aTiyNqMVJKFSh+MpnkP91E8Q3Cj27+Xs//pDAavqSe86OsmpTgmVzfd6q2UPEOXZ9Zv/LyLl6/vfMxzxrz7Dx/c1g0frYZg/6OZnxxOFzd9uIqXrk1m2Y5cbh/cmp/XHqJLSxMtI9yOQ6/N2cGIHrFEmwy88tMO7hvajpTMYoZ3i+WFH7YxrGs0v23K4tmrO7E3u5TUzBLld431OhXgiwuKMYYcTcPrSRsF4D1Rrw5l5f10pw2pNBe7fJzNVoomrB2apMtQaT17WauDNfVaxHlgLY6DqxXHPW1ERzSterv37jU+DT4+sjeBLIvszfrEMbm6D1txTK7u2h1T8qkZW/4F+CveXM7rN3ZmRUqeEv/81gGtMZdWcs07K5j+0Pnsy7GQV2xlZK9mLN+Vi06jone7cKXenKIKnpyxRfn7/Ze0xeaQCA/S0zoqkE8WptG7XShf/7WP0b3iWJNmxtdHw7hLG+bSZm0kPhXgd61ciW9cM0LDIwkyeAYFAfja9Ibn98i+E5J5H/Yt3yM57eia90bTdiCotQ0edh63XnIhOR04U/7Amb1FecHxvegZd9sb6OVNIAvA172TxQy+7trVa8kTAV4G+ZT7z8dmd/LO/BRu6d+Kt+bt4s2buyn75lmFFcxdd4h7hrZj1j8H6JcYTkyInxvqX6zj5es6E2jQMe7rDTxyeSJr0/K5uk8Lnp65hTsGtyY21I/8kkoO5JWhUavp2abqfGu9trR+Kj8V4NM2rifDEEmnuFBCA936yJelpBT/wAByMjPxCQzGoJbIzs8nMiaOiqIC/EPC8cFBTrGFqNBgpYwAfP30n1yrvKfuOrQRx+G1qFQatPH9UZmaux3SmmyGHwmpsgyV3rMQy/XXa+6aBeDrrrDYg3drd06eg9+cXsislQfZdbiYxDgjj45oz3vzU3jxus5sSS9g2t/pyhL+rQPj2bS/UJltG6uc5p67uiOfLdpDRmEFRoOWJ6/oyOeL0xjZs5my5D533WHF21Xed7+yd3P+b/pmJeZxfIQ/dwxpw+eL9pCeZ0GvUzPxmuTahPmo+yiu55KnAvzXk78gevBIgrUSvVu692rlSHYp23bQsXtXym1OVi79h2BjAM3iW+LnclCoNZCxfQeVZRV065GAy2DEZAwQgPdmPyrnyEtw7v9HOV6Gw4627UBUgdGo5HPq4mo0CgjA172rBODPYcAfPyzk/fCdh4sZ0SPutEdMhc3JSz9u44VrOyte8k3pOhXgCw6m8+PCP7nplpsw+Bw9JicHupEj2R1M3UWpxU7bLsk4ivLYvG0/Hfr04MDadRSUu+jfP5nCMgfGoCBcTgmV98JaN6UuUtqqLL0XZyre5Krig2iCIlCHtwNTWySd95y0mpyw/9FgOZKdRuvZd8KaP5ehCQygS7euaCU76zfsQOvvT5eOCWIG78GAE4BvQoD3YJw06aKnAvy0zz6nz4UXUuJnoktz9wzeWl5O5sFDGCOjKC6toCQ/n0B/AyrJRUhcHIf2paPxDyKospSiSjsJnTsh574QS/SnP8wkuxWXeZ/yR8pLrToe1hK1fEZdCRErrsagwM61a8mzSbRvHoNL70vWwcM4JRU9e3URgPegAwXgBeA9GD5No+jJAJ+6dg2L/lmDb0Agg0eOolWEySNBBOBrIZ88S68sw1V0CFf2TqTSDFTGOLQt+qEyNr7jbLVocRO4RSLzQAZWu5WYuOb4+vqQeegwpRU2EtrFC8B7MAIE4OsR8JJTwllmR6p0ofJRownUofIwKYMHfS2K1lGBU83gv3ntFdYdzObqBx9jQPtmdXyCu5gA/Enkkz2/5TPqRYex75irhGnVhCehbX9xVcY1j2QXhRu4AmIPvu4dJADvKeDlswPVV41zBI4iG0WL83CVO4/8Wm1QE3xxJNognbxhWPXkqr0r+eczmAtafrrNCZVOFT5q0GulRu0IV/ePwH+XPBXg/5wxg0yHlp5DhpIQ4/aGr+slAH+scpLDhuvAOuxpv6PyCUCXOBJ1VDuEo0JdR1jjLCcAX/d+E4D3FuBlYlax2lnmoHBBNjLQA/uEovHX4qxwUvJXHpJDwjQsEk1AjTO3NQ8YevnIjuvI+4fbQPm/8uNe3xXMtjJfHC4VGrVEe38bj7cvxE8jue9BBv5Rx5km5ld3zCfqVID/ac58+vc7H78gIwYfz84SC8CDVF6EY8dcXGW5qP3D0LQbispgrN9ELnX//hQlz4ACAvB1F1kA3huArwF3mY7Ff+fhMNsIviQKjV+Vo48k4ap0UTA/G59mBoJ6hbhfCGqWlW3xMuCd0tHHyNXLwH9xh4k8m5b7WxcRbXCQX6nhi/1GxZTXks2KUW60u18I1PLPXrar7kP2zJc8FeB3rl9HQYWd+I7JxJg8SxHaFAEvyTnQ8/bgOLgKqdKCJrQN6vA2SphYzrFocmd+5J4bTxSAr3s/CsB7A/BHlujdM1/zT5kY2vrjn1y1ZFtjhl66tgDb4QpCRsagkqfF1ZPkatB7GaTyo11V9smPSrdoeGRrBO93ziXOz6nYKxuRW6Fm/LYInmyXT8dg+xG4uxGPknymqV6nAvy2NaswV9jwbZl45Bx8XXVqKoCX99Ndh9bhKs1FKstBHd0JtTEOdVjrukonyp3DCgjA171zBeC9CXglYpaL/B8zCextwrel/9EZusJJiYo9ZZStLyJ0dAxqX417vbwmPL0MUnnGXnOR4NcMA79kB/JRt1xq+vvJ97y8w4RR6+KBhOIa83f3TF4s0T99wk/Z2sWLybFUktTnAlqHu1/obOXl7N53kA6JbcnIK6S4oJCkpLak7txN23at2JeeAVo9BnuZ4gfRrF0bdGrVuetkJzvJWQpw5qfhyt8LlaXKcTZN8/NQ+TbsKGp1/2oVJb2lgAB83ZUUgPcm4OXZstOFWQb8+SH4NversT7uBrl1XxmlawoJHSUDXn0U7tWg9zLgq5fo3a8XMPugHyvyDbzd1axA++gugcS7KcGUO1U82aFIWZZ3l1GJJXqdAf2QfwN+9/p1rNyaQmlBAd1GXs0FbWOOfBKrA92YMw+Tkp5LYusYdqUconWrGPxjY0lftRpzuUT/wV0pLLQSbDIqgFefK6csXE5UlhxcxRk49y9H0htRhyWgie9b928rUbJBKiB/ZalPYwYguVyYSyyEBQeSnZFJQGg4Ab7uIFEZWbnERkco8fLzCkqICA8Rx+Q86HUBeG8BvmqGLqlUmH84jF/HIPwSg9xUdU+Cldl6eWopls3F7hm8vnp/vgq/9eBFL783uJ3m3CZsLPDh1d2hfNMjG39t9QI9VDjgwc0RjI4uYXhsxRG4y2WUP013hZ6TLdGXFRWyfOFi2g8ZRosQ/yPbGPIX2OHUVKLbtcPpdLFn1Rq2Z2VzYN9+2nfuStc+55OxbTsVFivn9UzEqvUjJPgcCFXrdOCqKMSVl4ZzzxJU/uHoOoxCZYzy4CtKFD3XFNi35wBZNhfdTT5k6oMp25tGcs8uWDMz+DvlAEMH9WHnjt2oJEjs2E4A3oMBIADvKeDl8oqr+tGl9sI/cnAU2vFPDsIQ749Kr8Fld2Hda6F8azHaYB3BF0X+a3bvfhHwLkmr9+Cra5Vn6Levj6R/SDl3tik5skw/64A/83MD+KZ7trJcXHPfXn4NkOPON9XrVIFulm+R897D+cMup0OcZzHOG+sevOwc59j6o7IErzY2Q9f9ZlR6ERq2qX5eatPuVTv300bvQt0snuLtW5i36E8eemI8fy1bxYBendi4Yx+W8nIuvLC3AHxtBD3JPQLwngJemSIfhbscD1sGeemqAoX5fomBBPQIpmRNAdbdFuVpgX1M+LYJVN5Qa74Y1Afg5SX66gUE+T2k0Kbm9wwDc3KDuCS8jDtal/LjIX9mZgTRP9jCmBZlhPm6qpbvq2f4Yg/+REv0HnzuTli08QBewlWaj2Pbj0gVxahNLdG2G6wcZ1Pyi4tLKHAKBf6ZN5c1aQe5+PIRZOzYQbs+fWkZbiRz20Zm/L6MvpeOpHdSPPvS0olv21IA3oPRJADvDcBXdYAM99KVZqz7y9GF+SjH4fTN/NAG6nBaHFgPWKg8UIGj0IahbQABPU1Hj5/V2x68pCww/Jnjx/xsf3IrtQRoXMTq7QyLttArzMbWQh3zMv3JsOoodGgw6VwMCrNweawFH404JneyGXz69m1sSN2r9H7nvgNpE2n04KPYsCPZKYlcCg7g2P83UkUJmqiOqMNbK97v3l518khEUficU0A42dW9SwXgvQV4CcrWF1CeWkZgL3mGHlD1vVfzKJykTPYr5H34jUUY5Nl9N9OxnvReXgq3u+CTPUGsLzIwPLKM3qFWov2c6FTHugfIMjgkMFvVbC7S82NGIM0Mdsa3KyJAJwkv+hM42cmarV+0kNV7D9L/0lF0ahZe909iAwxVq+RQz96JKy8VqTQbdWw31MHNUYe29KidorBQ4HQUEIA/HbWOvVcA3huAl8BurqRwQQ4BPYxu57rqhfHjg9lULctbtpdQvq2E4KER6ML0RyHvZcDPOeTHL9kBPJFQQNtAh9thTnYbqDEOqk2U/6n673kVal5KCaWL0crt8aUC8CcB/MzpsygJb8l5Sa3pEhdW909iAwG8ZKvAlbMTV0G6kkddE9lB+aMKPnpCwKNGisJCgdNUQAD+NAWrcbsAvBcALyeVkUPTyv8PGRF9NFS2DOvjotzJS53KP8tlFuYopA25LKpqmbPGbL/ufXqkpPzoBzaFMyTcwohYy5HQszUd++WbjzOx+tWEZbm+TDsYpJyZl4/sN9XrVIFu9u5Lp0VsM/IqbUQHeeZYdnb24CUlkYvLvB9X5jYkaxEqYzTa+IGo/Dzbcmiq40W027sKCMDXXU8BeC8A3pZtpWhxLiGXRike8pYtxUguiYCupmMj1SEpznZyshm/pCBs2RVKQpqQEVFojVXOSV6cwVc64X8bInkqwUxCkAPZ4a7CocJf5zoh7GXQW50qdCoJjRp3dLut4bydnEeMX805f90HXGMseTLAH96zm8eefh5jsImJL79MdGgVECWJivIKDP5+FBcWodH7oldDaYWV4GAj5aWl+PgFoJWclFhtBAf6K7KcMcBXp1wty8W5awGSy442qhOadoNFIpfGOEDPcZsF4OvewQLwXgB8yfJ8bLmVhF0RiyQHuvkpE9+EQAI6V3/hV3WQCkpXmak8VKGcg5fXw81zs9AEaDDJx+aUyDPeO45WYlNx98ZIXu2YRwt/J4uzffk5K5BJXfMUg449CufeJXhqawjdTZVc2dxCqU3F/ZsjmJhopm2Qo+6jrJGXPNUMPn3LJh587jW+nTYFo7+v0tL83AKshfnEJbRTft7853I6DuyHxmll04qNBHXpRsbmjVgsVi7u0Z4CQzDhQX71DnhJcuLM3IVzx2xQadAmDEPTvHsj7x1h/rmugAB83XtYAN5DwLvKHZjnZOLXMRD/TkbKU0op21hE6OXRSv73YwLdyLO0UjsF87IJ6GXC0CaAirQySlcXEHZNLGpfz7KRHT8MCirV3LcpgneS84g0OPk1048luX681yUfOYlt9X589RK9/P+J20zE+jq4q20pFoeKBzZFMKFdAYlKfPqmeZ0K8F9+NZVbb7qe9RkFnNcy4ohA1ZHsXE4ns+ct4cqRF5G+dRu5di3J3ZLY989K8i0q+g/tSqG5gpBwE06HhEbrvRc82Rg55aojfS2uQyuVHtd1GK0EnlH5+Hv1ZbJpjgzR6rooYN6/n9XZJVx6XiJ792TTsnUcGo0aZ0U5Mxeu4MaRQ0hJ3Y/VYqFL92RxTK4uIleVEYD3EPCVh8op+TufkJFRaPx1mH/OVJbpjf1reFRXRbFTkKoCORCOnGgmeEiEcnzOPDuT4Isi8In29eqXbmGlins3RfJmJ3mJ3cHsQwFsKNLzSqeCqjxxcuPd6WSqHe/e3BmMj1piXPtiyuwqJbrdhAQziUYxgz/+c3Zw1w4i45qRsi+dDh07opX3NYADqSn8tuhPWnU7n/KDaQTGxBNvMrByRyqXDBnM1rVriEnuhslWytq9GVwyqA86+QvOKaHxQqhayWHFkfYXroL9qDW+aNrK++kmVAbP8tV78D0jigoFjlFADnRzfrs4Csoq2J26lw6JbQgMClQC3Qy8oDvbdu3HWV5Bl/O6CMB7MHYE4D0EvHw0TllyHxmDy+ZU4tAHDQhDHyMv1x6XKq7KRV0+Jle2uUgpo/JRKclp9M0NBJ0f6lXAlzvgjg1RvJCYT3ygg2npAewu8+GFjnJK2KNJYWuOn0mpQZQ5NDzRoRB5iV8G/PNJ+bQOlOf8TfM62Qx+45KF6MKaKaJEx7cmLFDvkUDeALxUUYpj13zUkYmow9uh8vHzyCZRWCjgbQUqKypYtWs/XePCKHGqObhnLxf0Ow+n3c6iv1YyaOAFlBWVkJGVQ6fkRAF4DzpAAN4TwEsShb9nK1nh5Bl7+c5iLJtLCL0iBrVBzhTnxmj1zL064p1LnrXPzSKgmxFDQiAlK8zYcq2EjopFpXXPAr1xyQFu7lgfyX3xhXQLsfHV3kAyKrU8k1RQI+O7O8Wtqupl5PO0AA5bdTzXqZDMcg0TtoXxXuc8wg3Cye74Psk9eICI5i280VVKHd4AvNeMERUJBRqIAmIPvu4dIQDvAeDl1LDmnzLwbR2AfxejshevM+kwDqzei62RCva4s2iy170MVtOQSCoPWij+20zYVbGo/by7D//o5lDOC7FyRTMLn+8JosCm5omkohprC0fhLpv47d4AUiw+vNypgJX5eqYeNDKpay7VeXHqPtQab8lT7cF7s1XyHry6gRxHPD6LsTfbebp1CVtOrFhD0kXlRefg41srAH+6n5ij9wvAewB4eXJetCgHe4EN/45BlG0owjgwTAlPe0ye95qfxKpZveyMJwe68e8RjGVDESqNihB5yd6LM3i5aVP2BbCl2JdXkvP5Yq+8/K7i8UQ537s7zry8unA00I3ErPQANhf78lKymfd3Byue9o8mFB2TO77uw61xljxTgHe5pNNKu1mfagpbTqyu0KU+R92J6xaAr7vmAvCeAF4+albhoOTvPGw5NmU1XvGGlw89VznU/TuKjHtW7zDbKPg1W7lN7a8l5JII9+zdy2/ChTYVD2+JIDnQSqVLhrnEE4lFCrjlubvFDv7yooFsBzAr3Z81hb50N1qZmxvI8+3Nigf9aaR7rvtobKAlzxTg69L8Cks5dpeLAD8DRSUlhJhM2CsrUWm1OG02yuVz9ibjkRWbujyjtmVKiovR6n2VbIQWayXBQYGUFZfibwxUxp2lrBz/APeZ//q+TmWLpaQEOYSzKbg64mT9WnMqW+yVVioqHRiDAurXiKraT2VLcUEBTtSEhjQsZ0wB+LoPDQF4DwEvz9SVJDPyWfjsSkKvjHVHsjtBFLuameMkuwvzL1noIvUYLwg76o/nZcDL+/D7SrW8m2Yi06alt7GcRxOLFKLLXvIPbI7gucR8Wga4nehmpvvzY3YQwRon98YX0T3UVpVZru6DrLGXbMiAt9nsZBzOwk/lJDQ6ms2FDhIDbFgrwBhipCQrg7LgaJrLRzbr85Ik7A4H+/fsp7S8knZtWhBoDGLDwr9IHjqQval7kJwOEju0r08r3HX/hy37U9KIa9kMP4M7bkG9Xv9hS9qu3cQ1iyWoKtjR2bRFzk+xJ3UPbRLa1KsZp1u5APzpKnb0fgF4bwDe7iJ/Tib6ZgaCeof8J9yr5S9ZacaeU+kOelO9R+9lwFfng5ej2H2SZkTOB/94onsPvtiu4v5NEbyQlE+rAKdiwoz9/mwt8VU87eVMctXnAMQM/um6f8rqseTu1P1ERIZiKzQTFhvDmtxKzo/xwZxfTkCAnvzsXEr8TCRG1e+sTH7JTUvdR2zLZqTuTCMhIR5/fwPb/1pBwoDeTPnoCyw2BzffPxaTj3fP+h8v76lt6askWkrbvY+27eLrsWeq3zVOpUtf9qTuxaD3oUXLZt5evPtX2/5LF3teNjkqA63CG1aIYgH4ug9TAXgvAN5R4qBgbiamS6oSx9SE9PGB36v7Ss4bf7BCSS8bNibWnTa2+k/d+/NfJeUZfPW7w2d7Asm3afi/JHkGL1FkUysz+BeTzLQIkBPRSHy9J5B9FT4836lAWbKvLisA3zABX1BQhJ+/Hy6HA4fTRWBQADZrOdZKJ06nC43kRBVgJKievSSlSisFVjuBfr5UFBfjdDgIiYgg51AGwTHR6HVaSoqKCQquf3j8ly0lhXIoaRcRUZ5l/6vNx/S/bCk0F6LTagkNM9WmOo/u+S9bysssmEz13z/WoiKWrFzPkKGD2LZqNXHJXYkyGnA57Pz+2yL6DhpEoE7FlpT9dEluL47JedDrAvBeAHzlwXLlqFvYmDglgM0xx9+PdE5Nj/qqffhiOwW/ZGEaHoUu1Pux6OVHy4CXL/l/ssPdgQofnu1QoPxLiU2thKJ9IclMqwB3pLpPUo3kOzQ83aHwCN6rdxw8GGeNumhDXqJv1MIK45ukAo5KJxUl+RxOzyIwIZGSPakkdUvGXilPMpzkFZVRVFgEDieJHdsJwHswSgTgvQB4d+CaYsKuiFG84f+91nYc3OU3AAl3FLu5mQT1CcW3lRw6tGrv3oMOPb6o4kxXBfnvDvizo0TPi53Miu98cVWsefcSvUNxunt3lxGXCh5p796nF0v0IADvxQEpqmryCuRn52BxaQi2W7CERlGSspOde/Yy6rKLWXcgj17tYjmUmU9enpnuPUSoWk8GjAC8FwDvKLBR+FuOkgJWE6hBE6hV/sgBcFQ+agX68u+kShcuqxNnmQN5Wd9lcaLSqQkZFY2mOh+rl/fgXbITYBWo5xz2Y6XZwJud3ZHsimxuJ7sXk/JpUeVk99J2E2E+Tu5pV3Lk+Jy8dK/2sl2eDNozXVYA/kwrLp53LiuwaNYsdmXnMfyqazi4cR2JAwYTHejL3jX/8OvqTQy9fBTtW8VxMP0wzVvGiRm8B4NBAN4LgFdm41YnFbtLsedWKo5zyga2jEh5Ci2vkysz+6rptAt8ovSKB71v20A0ctS76svLIJWd66rPuf+RZWB+dgAfds1TzJJD0cqAfyHRTMtAhzLVn7AljI5BVm6Ktxw5K6+WXxDq1y/KgyFc/0UF4OtfY/EEocDJFBBOdnUfGwLw3gB8tf7KbBnMP2Qoke3kCHfK7H5hLqFXRKPWayjfUUxFahmho6qC2hwJVy+B2nthaqtNqrkHvyJXz9RDRiZ3z1WgLwO+5h68/DIwbmM4Q6PKGRFrqXKwcy/TC8A3TCe7un/0RUmhQONQQAC+7v0kAO8twFdHq5MgXwZ81yAMbQOxmysp/C2XsKtjUfuosWwroiLVohyNU1WnBj0S6a6Gg17d+/SYktV78DKk1xf48NE+E1/1yFGgfewSvQOHS8Wd6yO5vWUR/SKsYg++Skkxg6/dYKysKKfUUq6cCDEEBOGnP72z92WlpQQEBp7wYbKHt18tg+TINgT6nzzJjs1qRXbn8vPVK6tW+eYCQsNCz0gwoNopKe6qqYAAfN3HgwC8NwB/XCja/B8z8E8OwtAuEHuhjcIFOYRdFaNEuJOzyFXuKydEBrzscX98QGkvT5Wrl+jlZqaU6Hg5NZRve2Yrs3PZya7mMTmbU8Ut66J4MiGfZJNd7MELwJ/WN8uv33xGqiaYTlEmNixZzOOvvn5aERBf+78JTHjltWOeuXDGTDqOHkNx2jaSkjvXyp7n3vuC58bdcdJ7K0sKee71D3jppYnsX7OCZRW+/G9gj1rVLW468woIwNddcwF4bwBeruNI5jjI/ykTv8RAvtavHwAAIABJREFU/JKC3CFpf8sh7OoYZQZfur4Q22GrO+68qsq7vrpsPZ2DrzbvsEXL4zvC+bZHFnLq8mOX6B1YHCpuWh/FWx3ziFe86o9mixfn4MUS/X99zciA9+13GYPjo1n4zRf0u+VOvpr0CVqtBmNsCxKC1Mxev5sonZOuw0eROm0SA8c9Q/Y/iygMa822eTO598EHmTF/Ebb8bM4fPYa5779OwqVXUrxtHf+77z4mTZ5KoK+axH6DyF25hBx9MBW5GVx934O0MhoUEx8Y9zjJSQlUqvUMSGpJenALLkuK47Xp85lwwwjlnpTV/zB12Uashfm889pzTHr/U7Q6NfFdehDvp+aPNZuoLMxn9NhxvHPrLSRcPISrx1xLhPHMhNr9L62b0u/tFgs6f+/p7s0XBqfDhcaL+UO8aZs8RgTgvQH444LZyFnlfOP98O8cjN3s9rCvBnzJ6gIc+TZCLos6GvFORmn1zN3LM/iagW7yK9WM3RTB5G45BOsliiqPncHLS/b/2xjN5K7ZhOldSuCb6kP9AvAC8P8FFRnwP67bSUSAL6bIOCbcdyPzduYxoltbnn3xNYb16U5ORGsuaxPJ+Q8+zz3R/Avwjz3/In//vRyHy87hSh9UKRsZMvZh5rz/Ov06J5F0yUjkQHjjX3qH800aEq6+ncC8/Swu13NnzwTFxBff/4JnHrqD2V9/Q88Rl/P0i2/x4ogLUHc+n2bhIUeaMemFF7jz6WdR7d7E1I1pNAsNZsnqTbz02P2sXLWGQrMZa2Jv1k4cz7MzZ2FSckyIy2MFJAmny4VGo8HpdCpbOuoq/yP5Z/nfXS6X8u/yHwH4uisuAO8twFd7yKOiYH4Wumg9gT1CFCe7guolel8NRUtzkSolTBdHHp3114S6lwFfc4m+1KHi7g2RvJyUR8tA55ElevkcvByLPqtCw/1bIvmmexaBOhnwbsSr5YN2Xrar7kP2zJcUe/C10/zIDL51jLuAy8rkBWu445ILePqVt7mibze2qIK5Nrklt34wnRGaPHrf9TB7F/6C1K67MoPv1b4N3cbcjst8gDnr9qHds5n+dz/IvElvcUm/PjhaJdHW5MfEj6fRxddK8vX34JOZegzgn3j+TZ5/8mGmffoZ199/H79//C6/LFrJZ3O+x6fGm+rMyZ9w3d334kzfzaLcCi7qmsSh7Fx++246o+5/hNJdG9igi2b1c4/z4qwZBFX7zNRODnHXSRRYv2wF7dq3Ib+8ErtNRbuE5m6n3z0pqGNaUmQ2U2KxUlFUTPfe3QTgPRhJAvDeALyyBl4121VB0cIcVHo1xgHhRwEvZ5nzUVP4e7aSPc7YN6zqyTXK1sM0uaYXvZxB6+FNYQyNsDCiWQWlVV70zyeaiQ90sNbsw1tpoUztmUX1sXwF8N73/fNgyJ75ogLwtdN8yazp6M8bTN+WUUcK7F+9kvFvfsD7kz8jf9saFuzLZ8+mDXwz6S0kl5O7bryFIcOGE5bUhZRFP3PH/Q8yZsx1jHvlXban7GRkYjNe/+l3uoUHcvvY+/ntk0l8vS6Vbya/x5LpX5M0+iZ02ftYbtVxQ2d3kpQvps9mx1+/M+axZ+md0Iz8jEPM3FvAAxceu4c/d9pURt54s1JmxayZvD37Vz7+7DN8S/K4/aHxPDzxVdbuPkDJop957JNJBArA124g/Mddcr/PX7iCy4b1B7uDBYuWM3hgb3wNBv6ZO5/Ow4ayf9cebJYKuvfpLgDvgeoC8N4AfA24y9WVrjFTechKyOVROEscFP7u9qJXacA8JwtDQgD+nYxHz8VXp5aVC3t5plydbEZJDqtSsSxbz4f7Q2jpa0eDxF6rDy31NuW5hyp1jI4s4dqW8hn4o3Ho5b+JQDdiid6D7xml6Ma/FrEvvA1XdWzlaVW1Ln94dwpjn5zInNmz3KEpxHXWFVi5fDWduydTkZtNvmRgf1oaw4ZeyMHVqzB27EyAwZf8HDMHD2fSs1dnAXgPekwA3luArwazvL9kcVK4IFuZ+sqR6pzFdrQhOlxWF5JDIuTSSDQB8hGiqs37elyirx4b1W4CMvDTSnUcLNcciVMv3yN/+UX7OUkKsrtz3lQVPLoL78Eoa+RFxQy+kXegML9RKyD24OvefQLwngL+JNo7imzYDpUj2avRKsc0V6Fv7ofGWJVYpu79JkqeQQUE4M+g2OJRQoHjFBCAr/uQEICvJ8DXvUvqv6TD5Y6c66h695D/rkTTrcoP6+VdgvpvUD0/QQC+ngUW1QsFTqGAt4+OebM+cUyu7kPX5ZJQe9HvzCnngpFhdoJLJUmS5MrbjW39lLpbXFWy8lA5OMEnxpfKrAp8In1xWRyo9BokhwttkM7tuXYWLvdRuUje6JTLnMxAdpfquDiiDElSER9gp1OwrUl7zJ9wcOgM6IeIPfizMFzFI4UCItmMB2NAzOC9PIOXXBIly/Lw62TEVe5EXqq351XiLLKjDfXBJ9qgRLg7G3ExZS/6cZvCiPB1cWvLErYU+Sjn3Zv52ZlzOABflYu0ch9e7lSAj/ro1oIH4+ucKCpm8I2wG6uyKFb7uVT7kkiS29nUfTrk7LxkN0I1z6rJdmslOjmssJcuMYOvm5DHB12tWy1HSzXOGbyEkhq2eGkegT1NyF8oxUvyCL0yFuveUirSytBF+hLQ1eSpPnUuPynNyI0tS5m0x8hdLYuJMLjYYPYhxMfFhkIfhsVU4K8VgK8WWAC+zkPtrBV05Wfz05Z0rPtSyMzNw6cwj/Ovuo6szasIatWGv7ftZcIj9+IrGH/W+qi2D7YX5aELDq/t7f953/+z9x3gbV71+q/2tiTLe+/tJM7eq2nTvRctLZT9B+6lt0BZhQL3skuBlraUbii0JWmTjnRk7x0ncRzHsR3vbcuStbf+zzmfPkd2PGRJTpzkO8+Tx4q+M3/n6HvPb3MAPyGJRq3AATwhix8wbu2GME4CabYCg9t6oVqkgzhFBiK6Jxb1fh6gKFWHR2Wu1UWnAAfwF53kURlw42svQzX/Gnzwzjo8+Z2v4I1/vovl+XHo9giROHcp5qZeukt2VBZ4mXbSWnkcb2zdh+/9zzfxyb//jVk33Y6cOCVcAwP4zTMv4FuP/Q90Eh4+2XkEN65dDg7gw99oTkTP0C6qOvjwt4NrOR0pwAH8dNyVCebk9+OzTzbjuhvXwjqgR+egBYkKKWxuL2RyOURKJRQi4WW4sCtgyn4/qg8dg1guhya/EINna5A/q5wurK+pGW6lGibDIPwuF4rLCjiAj2DLOYC/wgH+pSY1rF4erou3os0mhNfPww3JNvy9KQY3JVmRJveCZJF7o0WFNQlWGpDvkx4lvphpwrudSgy6Bfh/OUZEMZ9CBMf10jS9WAAfbZ3UpaEWNypHgfEp4PX66KWrtbEFivximM/VwS/goXxmObwuF5p6DUiOVaO1qQ2lM4o4gI/gQHEAHyHA+5xe2GvMNLe7OFsOR4MVIq0IkgwFbDUmSPMU4BPreb8ftioT5GUx9HtSSDQ7d78TXpMb0hxlBNs4dlOiSf9jrRor4u1Y166ClOdHrspFG8SJvbgp1Y4N7Qo0W4TQib2QiQGXB8iQu/FhlxILdQ7ckWa9FDaBU0KPcDq9aADv9YM/hptHOPPm2nAUmI4U6GtuxsmmdqxYsRR1x48jpaQMWpkIbpMJOw4cwZIVy6GQiqDvG4AuPpYD+Ag2kQP4CAGeWMmb9vTD5/JBMUsNd68TongJfHYvnC02qFcmQKAUwnJ4gBrY6e5OpQZ4xPFctUQH0z49BDIBrTcVpdooQq1ZjOIYN97rUMDs4qMgxoUFsQ5s7FDillQbzpqEIJlrt/QrKLe+qUuBb+cOoscpwKfdcjyYYUa81DcV0xvWJ7kEeX1+CKlD/oWFRgSOfjTfCdfFAfyEJOIqXI4U8Pvh7m2AKCEX4E3fQL6cDj78w8UBfIQA7+qyw3bGTLlwzbUJNEyt/YwZfqcPHqMbkkwZJNlKiBMk6P9POzRrE2E5aqCjimJFcLY74LV6EHdXKg1rG+2yvUeKZJmXAvz6NgU1Arw7w4rfndXi/jQz3mxR4dt5RhBR/i1JFvyrgzH+uzXJjHMWMaR8P25LY2LTT3X5z4FWrC6Mh08hgsVgR0aiEgazCy6fD3EyMfaf6kFCngZyhw+pCQqYHR6I+DzESKdWlzpZgPd5PDhbew7FZYXQd/bgP5s244sP3Y/3/v1vzLlmLRytDegRqLBMxwcvPR8dA2bkpcXDx3HwU33EuP4DFPB73XA1n4DPNgBZ+dppTRe32QiRShO1OXJW9OGRkrOiH4PtNO3tR8yy6Ll5hLc9070VH3trurBpbyvWXJeLefFKvFrVgYI4JbqaDdBp5SjXKVHncqIiPRZv7m+EweTCL+8sh2CKlzZZgCfT6evTIz5Oi3f+uRHnjEY8/q0vwmO1oK6pAx6xHEVJSqC3E5819OOOm1ZRFQ6ng5/ijeS6pxTwu51wHP8AwozZECXlRoUqU5lOOpqATBYbzf64SHbhH59ov+8uWiS7YUsmYmVy9blEkevCJ//Fb/najkbMTomBTSpEl8OJRD4fgwAF+BipGGmxcrikfDSZnMiVidDp8eK+suQpn2jYAB+vwzv/+Qj33bEardV1QGYeMrRyHDlyGlkqPhR8H7yqWFjFSiTFqTkOfsp3khvAZx6AveojyOfdC55YelkQJJqAzAF8+FvOcfDh045rOY0pMFmA9zidaO/qhlAoRlpSPDr6DYhVSNCjN0Cl1kIu5MEOITQkoaBEBrvTCYVUwgH8ND4DV8LUXI2H4TX3Q1qyGjzR5QHuhO5EB+898GdIlj8GnkIX8VZE88LAcfDhb8eVwcGHv36u5TShwGQBPtxpczr4cCnHtZuIAo7T28CXqSHOrAAEU63Ummg2k3vOAfzk6BVcmzOyY6jBBboJ/wxFraWr3U7j9rNFURE9w5pIJjkewO/4+FOIVGrklM1AilYRyTAcBx8R9bjGo1HA77LDfvwDiDMqIEwumBZEGuzsxMHaBswuLcau7buRVlSEhRWl8Dkc2LxzDyoqKtBQcwbyhCRUlOZzHHwEu8YBPAfwERyf6DY1E1fCM+ahThO+kEk/t+ttSNPJUd9lhkTIp4lCznWbqTvd/HwdjjcakJesRHWrEfPy4lDVYsDiwugZNY4H8G+/8joSs7OQP2sO0mJVERGE4+AjIh/XeAQFvAMdcNTugHzmLeAppldo7JM7diO+sBCbN2/B3AWL4TQbMGf+HBibWmAWCNHZ3gmeUIj58ys4gI/gZHMAzwF8BMcnuk3HAvj/ef0YlhUnoCglBgqpAOe6LchJVCJRI4XR6kaMTISGbjMGLE5qjb68NBFujx8ycXREkeMB/EB3F8AXQKHVQiIiSvXwCwfw4dOOaxlEAeLf3nYKHn0zZBW3TjvS2AYH0WM0gccTQgQPjPpBlFaUwedyorm9C36pCnKfHRa7G/n52RzAR7CDHMBzAB/B8Ylu07EAvstgR7JWhk+Od6AwJQadA3ZkxisQFyNFt5F5EVS3DSIjTg6DxYUVpQkQCQSQXgSAX79uA+688zbsa+nHspzIghVxAB/d83RV9ubzwlG9FTyZCpL8xVcECTgdfPjbyAE8B/Dhn54otyRpdkmEP7ZMReCfcKY8HgfvcjjQ1mFBdo4u4vziHMCHsztcG5YCfq8XtiP/gTR3EQTxWVcMYTiAD38rOYDnAD7803OVtBwL4E0GA0wGPSwuLxLTM6FVROZ6xAH8VXKgpmCZPkMv7Ge2QDbzJvAV08M4NVrLjKZbG5lTNPvj3OTC32XOTS582l2WLV9uUuOj7vOW6BsXddJ1HK7vx/z8OGyt6sKaGecD21gcHiinOEwtGX8sgPd5fPjPu+/j5utvxGmjGQsy4yKiOwfwEZHv6mzs98PVeBReSz9kZdcCgqkN23wpiBxNQOYAPvwd5ALdhE87riWAsQD+3YOtWDsrBZ8e78ANFang8UAN6AxWFw3vanV6qU5+qspYAO9yOLH/wCF4fWLMWTgHGkXAyM7nw+49B7F8xSLs/Wgb5q1aDIFIjK279uH6a1eg8vhpzK4ohe3sKfTx5IhJToZWJefc5KZqA6/Qfv1uF5wN+xj/9qzZV+gqAbfVAl7H/qH1CTIWgCcN3ysgmhcGjoMP/9hxHHz4tLssW44F8I09ZpxuMyIzXkkt5t/c3YzHbimCw+3FXz+pQ1FqDO5dzLjUTUUZTwf/92dfQOpN96EsRoDMuPMvHTYW/SuvbsAdqyvgi01Eb3sHSkoZX+SaffuRFafC1qYB3Lh2BfweHwV46gPIFY4CE1DAZzXA13YYwqQiQDN1Zz+UjSApjkXi6CfKYsdmdfDs/8WLvgG+Jj2UqY1ahwP48EjHcfDh0Y1rFaDAR10KHBiQDdHjV6X99DNxf2vutSJWKab4986+Fjx6cxFcHh/W729Fepwc186cupj04wF8/YnT+Pjfr+K+H/4USbHndZ9G4yA0GjVObtuOhORkKHLzMNDVjay0RByqaoTM3I+C7BTwU7NgMg4iTqflOHjulxASBbyGbjjrd0M282bwJPKQ2ky3Sv29esTGx8JitsDrA7QaJobEoF4PuVoDnsdNbVs0MYohNzkO4Ce/i5yRHUMzLpLd5M/OVdNiLID/9I2/4y9vb6R0+Pqvn8HtFXkR0YTTwUdEvquisbP+EPxWPaSzbrxs1+uy21C54yCyirLAS8mC+Uw18ipmAF4vent6wJMq0d/VQ5N0FZcVcAAfwU5zAM8BfATH5+poOh4H/97f/45zBhtW3/sg5mRHFj2PA/ir4zyFtUqfD5b9/4A0dwmEyeQiyQurm+nQ6JdPPIm+ASOWL12G5XfcyQD87Bl47y9/ws76FpTOnI3qE5XwKTV47nc/5wA+gk3jAJ4D+AiOz9XRNJRkM4da+rAgkwP4q+NEXNxVEn274/RWSEvXgK/QXtzBp2g0p80OsUwKm81OQ1+olAFVg88Ljx8QCgRwOpyQSCUcwEewBxzAcwAfwfG5OpqOB/C1lUfRNejCoiXzIBVzoWqvjhNx8Vbp6aqDu+ssJMUrwZdFluvg4s06uiNxRnbh05MDeA7gwz89V0nLcZPNvPwq5i1dApNci4oMLlTtVXIkLsoynfX7QbLBEXDn8aOTV+GiTDzKg7htVvC6jw31KkitAE8S/mWHs6IPb4M4K/rw6Ma1muYUGA/gd23YAKtIDofXi5WrViA2Jnx//Gjp4EngE1F6GXiiyCLrTfNtuWKn53c7Ya/eDGFsOsSZs67YdYa6sGgCMhkzmv1xfvCh7uKF9Tg/+PBpx7WMIgXGA/gPX3sFCl0C0uYuQkHK9Ihk59W3wdGwH+KsORAl5IJGBuLKZUEBn3UA9uotkBQuh1Azda6flwUxApN0O1wQ2JiolsGFp4wHTzz5CzUH8OHtPsfBh0c3rtU0p8B4AL/xpZex9LqbYZaKkJ2oi2gl0eLgySRI2lxX3V54Tb2QzbqRhtvlyjSmgN8Pj7ELztrtkM29B3yRZBpP9uJObaQOnh1dNOMeCFInL+HgAD68/eMAPjy6ca2mOQXGAngSQvP19ZvwlYfvBW8El9xc14Csgjz4HQ48+dTzeOLHj+HooUosXjQbNQf24RxPi2vieBBkF6G1qx/5afFTEujG73HBdmQdhJo0SIpXTHNKX73Tc9Ttg9fUA8WcOziJy4hjwAF8+L8LzsiOoR0X6Cb8M3TFtxwL4AlQ55SV4bBFiOXJ50WFPq8X3b0DSEnS4d23PkCXy41vPHA7as42YkZRFo6d7UBhghx8Qx8OdpixfMVCCAX8KQF4ujk+HzzGDjjP7oas/EbwlVeGq9UVcfB8PtiObYA4rRTC5KIrYkmhLGLbex9j6Y2rcPL0OeTlZiBWE0Ob7dl7CEX52ejXm+D3e1FSWniBmxzHwYdCYaYOB/BBAB862biaHAWAjnP1qGvtoOFzC2bOQVrsecteJhZ9LNZv3Iq7bloMvcmN3p5elBTn4MiJeuRqRZC67Oj2iqBNS4c2RjF1AB/YLGKR7Wo4BJ/HDmnxavA4MfAlPcbewR566ZIUrYQgJrIYCpd0IZMc/PSxU+A5nciZXY76+gbA5UV19SksnDULqZlJGHTzcHjPHvAUGpqngePgJ0ngoOocwHMAH/7p4VqOSgG7aRAHjx6HRK7EwhklOFTbiOLkWFTW1CEhLR2JcjEMPAmy5XzwNTr0G01IjFVPOcCzk/XoW+FuPg5hUj5EqSXcLl4CCrjaquEzdkKcuxB8OcO9Xi3F4/Gg4chxpM+ehWO7d0Obkony0jx4PR74LEYMeIRoqDqB2IwcFOdlcAAfwcHgAJ4D+AiOz9XdtPXMGVQ1NFMilC5cguz4yF7U0TSym3Bn/H44G4/AO9gJSc5CCDRJEzbhKkRGAZ/NTOntM/XDDx+keYsBwdXr3x4qNTkOPlRKXViPA3gO4MM/PVxLvPv8M3i/qgEP/td3sbY0srSdFxXgA3vnc1rhqNkKUXwehMmF4AmE3K5GiQIkX7vPqodvsA+uzlPgKzQQqpIhzJwBHp+jc6hkdpuN8Nesv6C6MHcl+HGTT/DEWdGHSvnh9S57K/rwlj11rbxeD3p6+ugAxEo7ITERAn7oPs3G/j7E6OIR3IS4T5FYz06TEdIYNYT8ifM4W0wmKGPG504H9f2wOt10rgpVDNQqBYwDA9DExg4jkMvtgVgUeLn5/WjvNyAtfngdt9MFkUQ8dYSNYs/rNnyIejMPK5fMxeLcyLjgSwHwLCm8A12w12yGrGwtBOpEzpI7nDPi88LvdsA7OABH/U7whEIIZFqqY4dIcoGnRThDXI1tognIhH7R7I8LdBP+ibzogW7Cn+rUtOxtb8KWfh7uL0/H7rf+CXNWKW5dOi/kwX7+yEP49guvIU56nlvobqlDlyYHxSInRDI5BCEEQXnt6afxyGOPjTvuU9/4Ar7wu+egkUvwg8cex5N/+hNETivkiuGBKJ56+Q187ytfYPry+2GwWKFVKc/37bDisR//Dk8//cuQ13kpK7678SPcdfvN2NPUh2WXeTY5v88HR/VmGh5VPveOS0nWy2psn9UM++lP4HeawZfFUgNGqlcP4bd1WS30Ek02moDMAXz4m8hx8OHTbtSWBOC3GYT4XHk6Dr33Djp1WWjasx1rb7sVf3v2r3j27y/gjoe+jp996xFsPdWAZekaOIsWYIbch2f218L//sv49q9/jzfe/wzLizKw/nAtPr+8FI3CePR+8AauefSHeOOZv+HOtcvx5md78d1HbscTr32EbywsRJsiGXcsm0Pn9fT3v4vc2x/EgVf+isf/8BT+sX0/Hr3nBvz5D8/i0e8/SusQgH/kqb9Bp5Rh78b16I7NxJkP1uH261eBn5qD/zz3DB56/Ed49V9v48s3rMYvX3oLT/z313HTr57Brkc/h0+aBiDqboKuZBbe+/c6/Pn5P0Epmli6EGWST6o7l8OOTzbvQnlZIdIy0iEWRiZ2vZQcfPDCfVYjHDXbINCmQpK3cFI0uRoq+x02OOv3wOcwweeyQ1a4CjyFGnyJEghBInY10Ciaa3SbDPBVvxVSl8LsZRAkl49bN5oXBo6DD2lbRq3EcfDtTfjblqNYmqkDTyDG4rIC/PrVdfjF97+Fyk0bUHrjHdhw8BTuX1SOXz/9LFYVZ8FZvBAz5T78Zd8Z4INX8O3nX8Unr7+MU01NMFn9ePLxr6Jbk4PKP/4YeQuXoUcai3tXL8Erf3wKN919C1qUWVigk+ClDZ/iq3dcTzfmtb88g0e+89/wdpzDGa8Mbz7zPO66eTWaxbG4ZzETSWoYwG9YB318Dk5ueAtf/fqX8fM/vwBNfAKefOJHeO71f+KLKxfghb3VeOKBm1Hw5cfxaJIftz3xO6Sp5fAHOPg//+l/wz85F7HlRx9sgkYXi4T8EhQkqCMaeboAPFmE3+uBu/MMPD11kBVfQ12WrtZCJBuuxsPw2Qzw2y0QJRWCF6ODQJVIxfBcmVoKjGVkN9qoopKbIchcxAF8gAKckR1DCBroZmqP6eR7D+bgaWu3Cz/9+W/x81/8BH964kf43m9/j//61V/w9KNfwm9f/AdumJGHs+IEzOYZ8U4/jwL8NXfcjWaBEitzEvHLv76B//3B11EvTkHd8z/Hwge+hA+27cd3H74LP/3l7/Dot79Iwb9CLcRLGz/FV29nAP7Zn/0Md/3gJzj4/FOY98g3YTy2F7/esBOvPvcUZALGJoAFeKXXhZ/84tf44f/9As//9Ancc/dtyJy3FNuefxppN9yFLVu34ZE1i/HSgTP44X03UIB//fqZ8M5cAUXHWbRJddjz7vt4+tnfTp5gl6DFjk2bUN3YjLX3PoiCxMhAcDoBPEtKn9MGV/0+8CQyiLPngye8PGwjIjoKXi88vefgterpX2F8LnjyGIh0WeBJ5JzoPSLiAl2NzdCmpUAiEKCpuR1u8FCYmwE4bbB6eZDJpHAZDWg12lGQnTqmmxwH8BNvBAfw0xjgzUY9ztr4mJtyPvKYsasTr7+9Djfd/xDyk2Px8vtb4OhswsNf/CJUEgHeff0NqIoq4FUogVP7sfzeB/Hxv9+EMrMAAnMfVl93Hf7yzHOoKMjGzOtugrG+Fpv2HsTDj3wZAocBJlkc0mR87DtZgyUzGR/pgzt3orelBbp5K7GkJBN+2yCeeXsTvvOlB4ZO2La3/4ljrd0QKWLw+QcfRLxGgU/e24g1N96Al/72IpLL5+P21Yuw/cP3IdIlwS6S4rrZJfjlvzbiyS/cgw//8w486kTcft0K7Hx/AxIWr0FpQmRuZxMf/8hq9Ld3IC4tFaOJmkyGQcRo1YDXi4PHTmLevNk4fbIKRTNmoO3MafRb7ZhTkAOeOhZmqx0apeyi+cGHs2p3Vx1cbcchyZwLYWJuOF1M6zZefTt89kF4ehsAoRR8hRpdmdv0AAAgAElEQVSi+HzwVLGccVyUd66+oRkJKjmMegOUufkYrK1BzswyOLs74FFq4AMPXe3d1C++uKyAA/gI6M8B/DQG+FD29dMTdbh+VkEoVaNW56ff/z4e+u4PUZAUWXKVqE3oEnW09V+v4ZPKGjr67d/4Dpblp9HPTrMZ9b2DKMtNxaYPtqBoRgmEZiM0BUVob2hEV2sryhfMh6qvBXpIoUxJhVYln9YAT9bl9/vgqtsPn9MMSf4S8GXT+wI25rHw++FzmOG3m6gaggA7T6KAOG0G+Npk8HjT2/bjEh33qA2r79NDIRWi4cw5KLJyYW5uRNHMErisVshiYtBWW4dP9+yF2c3D9//7qxzAR0B5DuAvc4CPYO+5phFSoKepGYnZWaP2QkPV6rR4f/NB3Ly8FHv2ncLSNUvRWNuA/OI8GBobIHXbsb3JgBuuXQo+nwev10//TvfitxrgOP0ZhMllEKWVTn+Rtd8Pv8cJeN3wtJ+BR99IdeeixCIIUooAzic9oiNHnAVGJlsar0Ovxw2L3Qm1SgmbxQKxXAEhnwe/z49Bkwkx6hjweTy43R6IREIO4CPYHQ7gOYCP4PhwTUejgL61BU8993eo41PwnQfuwDMbt+K7X/0c/v7cS7j3q1/BkY3voV+djLvyY8HPK0VNQxtmF2ZOew5+5FoJWDoa90Ox8EHwxNJpcxj8bjc8HbVw99bC77bB72XiM4gTiiHKncvF4J82OxXaRDgju9DoNFotDuA5gA//9HAto0qB6WhkN9EC/S4HHKc+AUQyyGYwRpkXo/gG9XB31cBnG4Df64Lf46YqBLEmHfykPAriPCH7TxiQMkx/6cjFoN3lNobb4YTA2hHStHkKHXjS8b1ZODe5kEh5QaXL3g/e6XDD0G+FQCAAP+DP6vX6iPaR/p/o5nwkWpXfD6FQOFRnJCWImJUYXo1XSB/kn8/vB4lYx+MLqJiLfEdFXuDRZyTSHDsXtj+vzwfybzS/a6/PC4/XB6/XC5/XE95OBlrxBQI6H+ImNFohKxQLRRCJxVS85nQ54YcfIqEYvIComQTSIesi/zxeL6RSERwON63Llgv65/EgEonpugltyFqCC/mez2f2iLyyBXw+nC4XpQn5QsBn4ntLRCL4CK1GtCfPSFuyh6TQffD5hokZWZEjux/aeHlEtAyl8eUI8ENn0tABZ8MBiNLKIUouDGW54/8+PB54+1rgMXUAHhf8bif8DjPAF0AYnw++QgUIxOCLZeDJYpjQr5wPesR0n44dRBOQyfqi2R/nBx/+ibnofvAswJMpE5An/8iLn7zkGVA5b3wzls5JIOSR+wDVp05UWM88T2AMCubEwCeI0SAgT+oREBsCRBJu1uuFKABQrN6WXEacbjcFKrfbRSPFTVSYORAAHl6TRy80RC/GrH+sIhSKaFsyH1JIGyEBeAq0ZD3nO2Ztl2x2xxBdAwg7YnAG4AkhSeap0Qozjoj2T/45nA6atpXsEflLQF4UuKCMBHjSluwtu4fsxSp4nbSfAO3JEjiAn+gkgXLRrpZj8Jn7mXS0xKVsnOKzmuA1tDFidI8bPtsgfHYjBHId+Oo4qhvniaQQKOLBk6tAziQ4A7iJN+IKqxFNQOYAPvzDcQVw8B4Y+i30xU9e8CNBIBTSyJQi2C2Mzm8yheEUxxYhjiSuy+OhABoM/AQMvQEwngzAT8ZA5sI1EbDkU+75PN0I8ALCEZmyJDIhTIPWocvAWJIBcjtgAXYsGgoEQro/ZAyybhe50JALBqWJgBlfKKIXFALwweDNXt5YAPd4PfQuRPpipA3kMsVcajgOfjKnmKnrNffD1XQEAm06BEodtbqHzwOf3UpTpPo9LvCVOvBEIsqFC+SxNGoeRGIu2c3kyX3Ft5iMDn4sYkhv+NXQo2heGDgOPvzjd9E5eJfTg4E+C50xK8IdKR4PXg7hnPmBQC/k0JAilgrgcgwXKY9GAipODoiXJyKRz0+4aIYjZgsFJ8p7M4w6uRsQ0GdLqAA/0dihPCficgKqXp+HToQCPY8PCRHdBy4c5DtCG7PZQcXuvpFi80C7UMYjdQh4ExUFFf17PHC6XQFpAY8CtYiAR5D4nUF/HlUNELUCAXnSzuPz0rkSOrIXlODLhVDEh1wlhlA49a5Tl7OI/sJ988PZcBg+uwF8sQLCuFzwY3SAQMRw4ly5aingMBnR0tmL9Ows9LS0QKhUIz0lAfD7UHe2AamZGbAMDECi1tL4EBzAh39UOCM7hnY0kh0B+MEB+5D4mOhoWT3tSBITQBWKBXA7vZRDFMuE8Lp9Q5ynf3S1dfg7NUpLKhYnOnzC/Q/xnExFt9tNfzBTXYienoAtuXwQ0Ca08Pp9IBx2V2cbzp4+gTg5DyYXD3MWL4FSroPD7YKfBfiA1GKyUgSGCxdSMTyrRiFrJRcnKtkIkh7QDHo+HzxEDOzzQSgQ0ksA+ez2EGkLcylgRfeMvQUPcqUQIgmpd3Hc164sgJ/qk8f1f7lS4MCOfcifVQadVIAjtW2YVV4AsVAAb3sjOgVKpMYq0NJtgssyiMLSIg7gI9hoDuBHALzJ4BjiOlkx/Wj0lSmEsFncVNxMDcYCnCqfpIikHC0jPp8scI23l4RLlVDd9PnCGpG5iaFeACwJR03BLgqGdhOdLQLwjL48YDpAjQa9IFKHvt4eCIwNyEqJo9x1DxKg1MRTgzgqnh/BtVPDQjCXlVAKuz+EIydlNDUHSx/yjIrq4acAz4I4ezkIBnepQgip7HyMcQ7gQ9kNrg5HgdAp4HFY0NI5iNzsFJzYcwCf7diFHzz5I/peaO/uw55NHwHaZDxw940cwIdO1gtqcgA/DOC9sJpcQ1bX9KVPwHIUxCH6ZIvJPswanKUuAT2pWDJkCBcpyA+BFFEBBETP7FjkgkH0z6zImxoEBhkIXiAKj+CwDGsaAGfGo4AReROLeQKcBBD1A304sn87rp+bB4lYSAG+3a1EXGIOpRmZNwuqjHjfN2T17vZ5IeTx4SYXBd/Y6g6yLSJixU8APrBHpA35yOr/Ce08HtLHcENBxkjvPIgTdYsihlj/EwPL4SLkqxHgvR4/qMHoNCjcXEbfhOlEl8kck86aM9hw4Di+cO+teO9fb6N89VpUFKTDaTThb2+8iYe+9Ag2r3sHpcvXoDwvjQP4yRB3RF0O4EcAvM3sHjLKYgGIVBEI+SAGFaRI5UK4nF44HS7KjQ4pwgPW2zwBY4FNCgGfkcZmk9kv2j8VwzNGbARMiViaFKJzZ7l0lnsd0nkHrMBDsaSfzHzYukJiEMUj0dc8VNRNuHjCSRMhQsvp/ciIFUMqZjhrtjSYBcjMLYfD4YQ7YC9ALgZEKhF8CSLcP9GLk37tTsdQe+bywNCBNZCjbnoiMi4DRkSnLmQlGD7SD3FZHO4qF2xEyewtD0r18DkEz/tiAXw4+8C14ShwpVOA08GHv8McwI8D8KyBHTG0IiBORMgEt50uN7weRgxNOWZipMU4rwe5VlGzLerKFi7Ak74dLhcTxpQAGzH+4zH+28R9juq8fcTfneFyzxvdjW+RT+tOYLU/7pEK8lOn+m0PyQfFQ3XVUWRrhUjRyi5wuyP9bTneiJVr74TH7YWD+syDXlbEI9QOrF86acP41jMGcEQqQv6StXvcbiYWgIiRHrAAH7yu4EsP627Hujuy9eVKETX+G69MZ4Dv6eoF32lDu18GrYSPuqYOzEzVwiqQIFGtpLSrOtOIxQtmhP+WCLFlT3cfjIMmaGQiSJQqGARyuDoboNMlQy0TYFvlWVy/Yn6IvUVWbby5DOj1yMhOh0QiHfWcRjbyiNZeD3r0gxjo6YPb7aThi5My0vHZug9xzT23ov5MAzIzUqBQTn2cBUwwF5/TiabGZhSVRB7HIJo05AA+fGpyAB8M8A4PLCbXEIdIHhHujy3kZUlcqqhf9Wi+4cE+39TXWkgBKNgXfDJbRQDK6XFTzphafLvdVEdNRNqMO1fAmG4ynQbVDRfkqSQhEIiG0MfhsKP33AmUpMUEvTAJ5A8vn+yvwtyVN0KljB2iK6sLH8kxU4M4PxPQR8DjU7VDsHrC7nBQqYZMLLnAoI60GXmpCrbmJ2ORS5tMSVztJrbons4Ab9IPoGvABF2sBnE6DbZs349rVy9GZ3c/UhK12LV9H7KLC5GRkhjmKQm9GQFVs8WKGL4P8elp2N1hwYoMOfT9Npw4dgwWpxMzFyxCVvLUJykaby4qtQJdzS0QJGciLUYS+gLDrNla3wihVofe9k4UFGRDLpeiesdeFK5ciqrKUzQ9anFJfsi2J2FOgzYbby48mxmNfWYUZKVEMkTU20bTrY1MLpr9cW5y4W93tN+rJPaMIODVNnJW1IqeBLohVvRiMWM0xhpm0c9EJE6sv8eI6nZBh3ziJiaZNPdOudchqQACnxkxs9PppBx7NEq44E7HDnDwjIuaG7VHtmJ+UdrwSHABrjt4rifONoOvjEN++Xxit04t26khYlBd1n1w5AWKtYpnaMODzWEHj2HtIZUwnD27Z0QPT63iiTdB4HPwJYuAOxHJh1qifRBDHTeUeo0tnUhLjoPf5UJNtwEeCDErMw76gUHA7YFSHYPaxlbMnVkUSncR1Wnv6EZCgg4W4yDReyBGq4HfZYXJ5IIuXovu7j4kJcVHNEaojceby8CgCRL4EJuVBeUU2xn4rWZ0WD1IilWhq6kJAr8fKfn5aKisQvrMMjTUNUEpkyIzm8lEOJVlorl0d3QhIzPtolw0JrPOaAIyB/CTofzwuldAoBsmVC3rHjdkeU046RAjw7EASC4JRBc8nh/9SFKT8VwkUYaXZFEiOm0hBXZWikB13j4v1V/7SQhdCmoTR6sLf0vHaskbCkVrNA4gBV1DUfVICwKmVE/OWtYHujlU3YDZM8rQZbRDm15KA8oQwzwqIwmoDNi2o40czIXb7Da6fsLdEx08S2cyJpGwEIAn9YnBHpElsHYLJG5BjHZyXNt0Bvjo7y3XI0eB6UUB96AevsqXojapYKASL/g6eHJt2H1zHHzYpIu6+3FIHDwbi56ABomvTsTEVF8cxLkTcfF41ulUX0z1e+eF1KEAPfHJJlw6OYB8AR9yKdFlM4FcyL/gGPms8R2Z36UuJw9twYpyJm0qqzog6M5y2+wVpLWrHzKVBvFaNVr6TEjKqwAffMbgjkgFRkS+G2tdjG2Ck47FusiNRd9gSUU44E7mwAH8pT5h3PhXMwWioYMfi36S5Y+BJKgJt3AAHy7lov9eDRngJUEiX8JRuwKJUdjkKzQJyhgx0ilXGQijSl203IxOn1jTU2OwgG88C/0E/NjLA7EYZz+TeqQN0TsTjpQYmwVz8iw3Gz55o9ey6uhuLC9JPg/wBBSDItixwE/W1jZgR0ZyAn3e0jOIlMI58NM86BPrwqm4nYr0GUkGaw0fykqIF4RKE7pYPrhPDuBDoTBXh6NAaBQwNTegyylAckoiTp88BchUWDSnBH6fB41N7UhITATPYkBlqx7L55dHxU2OA/jQ9ma8Wpe9iN7l8MA86BxmtEXAlQDLeYtsxnJ+TA4+4MrGhkL10khpTKHcLbHEp38DoWf5fCqSp8DOgmIgsQ2Npe73QyQQUnc0oiYI1QYg8u0cvwej0UDnptXG4kzlHiwuZgCelJGXD1bsbrHZYXQAqYlxAW8DoK6jH1kl88HnjW/JPtpsyN4ER6wba8ZCMR/KmPDAnfTJAfxUnyau/6uJAh+8swEVs2dg0GBGesVMGM7WIqusGKc/+wQxZRUQSyQwG00gaWKLywo4gI/gcHBW9AHsZULVekH84Idxb8QHPSCeZ32vCdjSF/8oaUjJ94JAAJVxre0DYD5ST0197wPcPg0iE5TFjgmtShKjkGxyHnohiMhYLoyD09VUA57DgL4BIyoKM2GyOZCkixkWJ59eZgLWAcHGbZW1TSgtKqRSCVZsT+qdajehsHT2pMwJ6F4E9P3ByyABdIIjCBKxPOHcIwk2xAF8GAeFa8JRYAwKVO7ei7zSEnR1dsMrj4G5pxvlM4vh7OmAMDEdfd29GDDo0dWtxy03X8sBfAQniQP4CQCecqRs2NehHO7EJ51Ytp/3QR+2B6zufQxXOoYz940u5g9EWKNi/hHpVocDmQcOhyOQN354LvNwz4PDYQPPYURHWyM02gRqCU2C1dicbjjcPigkQqTJHODx/Gju6kd+xnmunR0z2CJ+5Dz2VTVg8ZyZw7h8amPg9aLbrUBCQmiWxGNdauilIZB4hx2bgDsRz0dSOICPhHpcW44CIyngh8lshUqlhN1qhVgmh5CkfwRgMpmgVKmooa7H7YFQJOQAPoIDxAH8BADP6pKZ+OqEaWYCzhBdOxuQhYZTDSH3OmnGxm7nBXK6Ez6U1edTXb1IzOShD3DvwZwn0Tt7fSSWOkmHyriKkbaRcKfs2SHrazx9CPNy4y7ob6QP+aFT9chNT0acVjXs6E3k71/b1o/CnMxRj2tTZy9is2ZCJlWMe5xZ33hCbhJEaLxgqhKZADLF8Gh64fxWOIAPh2rRbXPmyGH83/Ov4l+v/S26HXO9TXsKcEZ24W8RB/ATADzhLqkhXIB7Z0nNJCnxjWtNP9q20OxrAiHjCkej3Ampbp30RyK10VSlAYkBG+mN7Yf4jROwoZns+Hw43SSCnJ/JHBdBIeDe39WCvBjXsMAvY10cyOWjqbMPuWlM8BQC7PrePnjFUiRohoN+8LQ6jQ5IhQKotRqM5Kntbjfa+63ILJo7JKonoXiJqyApwVw7sYkgYwanzx25fEKjmNjoRCrjAD6CwxWlpi/+/veYW5aP9BU3IUEhxqHPNuPDwyeQm56Khx+8B5vXv4udp+vwP999DEkjLp5RmgLXzSWigNvphsBtjNrowTH8+fJYwnWF3TdnRR826aJu2zShFf1oOngm4cl5VzQCrBRwSBAVEgs+yIhuUkslLl4iMQV50g9xkSPGdB6/j7p+ES6dNe5jOVXy/+BCuFcHidUeovRgrPl1tzehSOseFsHvQsA8zysTsK1ubKfzLMpKht1swUGLEzMVYmhVyiCDRMDP8+P5l9/HrTcvgyY2HpUH9kJaUoEFJJpZIDkNsXE42NiGeZkpaDDykZWVNwTqxE+eeBSQqHVsjPlQ6BwN0fz5y9zFSRcbyrquxjq2rjZ88y+v44+PfgWPPP06PvjtY3j9oz344q3X4C9P/QWrFlVAn1KCxSkx+NIv/oR//fqHVyOZrtg1c4Fuwt9ajoNnaBfIB3+hkR0BX8KxEm5xZPhTIjJ3EL/1EKPbsdtEArww0fL8FNzPZ4ILxK4JEuWTNmxKU0kgqQoBRDaXeTSyxfV0NKFQwwA8yy0HHynqwhYwaiPfs6L4fqMZNc2dWD6rEO0dXXjls924Z0YuvvW7F/HjX/wAS3LT8OmeE2ht7EReSQ5uWrUAVWeaMGgyIUnGQ2xmHnQCF/p8Upzt1cNr0ANmC5545S2oimZh0fyVWOQyYO7nH8JkInULhXwow3SJG+2nxHHw4b9gotHy07f+iV5tBop1Crz485/g9//8Bz49dBYP3LAcLz77N8wtzYEprQRlWgl8AhESYzXRGJbrY5pQgAP48DeCA/gggCcHyWEjMd8ZVzgayS4A3oSLHlnIMwq2JBBNwLJ+rK0IFjETK3mpWAyH2wXvGOJ1KsoXiqghHwlyQ8E3YHLPBJPhje2LP8nz0NlUg5IEZn2jJW1hQX2kxf+gxQa9yYrMBC1+86fnEJtXjHivDefaujFr7RpcX5qDjZsPo6/mOFSzFyFR6ENJxWy0nDsHnciPuKx8xEhF+OFv/4T5N96CPJUYCoEI67bsQ9HqW3Hq3dfh5Snx6K/+b1IAr9ZFRzTPcfCTPEhTUt2PX/z0F/jZ//6c2lsYz1VjQ5MF6vaz2Hu2CUqJGD/+/n/j5WeeQ01HFx7+5n9hYUnulMyE6/TSUGAqdfChrEh6w6/GrMaJ6EOh4Oh1os04hSCi98Dl9IHETnW7Gd93Cm6jBGEhj6gOnlwCiK88CWU7RuGT5DAkI1xAdywRSyn3PjJCXgBhh3y7yRg1NadQVFg8as/RcpHrqK9EaYrygjEE1LJ1/Jzgrd16pNPkITSV3rBLAtshmWe/1Ys4rXrYGCMvDOSh3miCR50FpSJmWPjbUI4RsZYnh0YdO7lQtBP1He2DONF43POJKODHr37zB6QlJaDH4sLj//W1iRpwzy9jCnAAH/7mcRw8Q7tAshkPLINOyFUS2C3nAZsFeGpJH8hHThoR4zY2otp4keWIrt1PLgkBaQBJ/+pyuYYuEMeOHYGhtx1rbriDWtmTCwHxte/uaMPxk5VYsmQlVKrhxmtEL01Sx5KLAvW3j6B01B1DaeqFxnFknhfmhBs+UEfvAOJiY4aM4YhefeSVwO50wcuXQSEnF5vxC6HjyU47Soonn940JpYknTkvhZhorFCfcwAfKqUuXj2nzQaz3QGtVgvmInp5Fn1HG47WnsOa1SsxWiIsU38f3EotdNILJYiX54qBs5UnoE5Jg0YhRm1LL/JyUqGUy2DuaINVJINGLkFjey88djtmVJRNqZtcKDTkOHiGSpd9JDsnSRc76IRYIgSxtBwZGpaIysl3LOCT/xOAJ0DLhF0ZvVCROp9wl+f91YP19pWVR5AgcaHH5MKMecsglUqp+P1szUnMzdbiZIcFufmlQxcCmq5VKIZYxPzomQQ1BOSZkK8EkMhneumYwACPrMHYeBh5qXHDJk/DwAbF0h9rbe09A0hLGhHL2e/H8TN1qCgppPYFr3ywHQ/cfB3cHi8cHi/VkRr6esGXyqGWidE3aIZIIoVGKsbJcy0wuwWYs/Caca3kR86HTFWlkYAEtol24QA+2hTl+mMo4MNHn+3GDauXwOFyw2C1A2IpTHo9BH4fVV91nauHJ2cGEoUe+IRiuCyD0Gi0SNTGXLZE/HDd+5gzdyZcAgmUUiHO1DZi7rwZaNi5A7EVc+l7wud0wTZoQtnsqQ1VGwoROYC/QgDe5fTAbGSSmMRopfRzsA84w8GTnLPErYJxT5tI9x7KAWpqbkRZgpCK/I826pGSkgaJjPEHj+cNYGDQgj47H/EpWfD4vFCpNBT8qHU9jwer1YLOusPwKxKQnVs8dJGgNgTe80Z8o82lvaEKZckXctbBWd2CVQEj1QI1TR0ozkmjdGIvBMQm4XBtPRaWFaO1pQlP/vUtvPTnX8HR3YFmtwCl6Uk4uu8Q8suKMHDiKBIWrcDeM3Wwd7TDr07G2utuhVQmgsc1uUQ6JEscB/ChnDiuzrSggN+JrTuPQWwbwKA6AXs/2ojMhWsQl5KMnqOHkJqahBmpsag0+XDwsw8QX74YfJEAP7jvhmkx/XAn0XKiEpLYBBiMJsjjE9HW1ISli+fCZx2EweGH2+uDRMBHZ2c3SsuLOA4+XEITKbPLC5E4fDfA4KEvew4+GODJwmRK8ZCofigdaSCtKbVid7upe9u4hU2dOo6lvXHQiCSBkUaNY8v+ul6UlFXg0L5tuHZuIQX0M00d6DcMQhCTjFkVc2lVwq821RxGaUYc2nv6ocqcTdPdsoUAL02WMwon39nRikzJIJQB0XnwZWZkRLpgfXkwyOsHLbA5XUhPHM7FV56pw4yMFMy792v0h7zn43dxrOoMblu9hE6NSA5MZjNUCiVqGxrR7Xbj9z/6GfQ8Kd7ZvA+ZMhF1Eww1w5xYKoBcGXlQm9H2kuPgI3jDcE3HpcDOjRvwzs5D+PXPf4wfP/Z9fP77P0GvzY6e40ewMCcZb3zwCT7/3R/hjV/8GDd983tosZjxteWzryqqcjr48LebA3iGdgE3OSKiP697F4oElCMkSWgCQm/qi03BPZCAhoigacrWMUThRKdOUscSnbtnjMsAEfPLLS2QSRnjMJKUpcUmRWoKwxn39nYhVWKjeipS+o0WbD5Wh/S0NPgcJiybkcfoIUl0O7sT1T1OKgU4fvwYsnNyER8XT0X3JKgOW0wmI1S2FsTGkD6DxNqEEx9hVMgG+hlLZP/+rmO4bSVz4SDF5bDjTFMbDUWZk5aCsw1NSM/Op2oMuUSMXQcrUZqXiY6+AeQrBtHQ1o0msxhrVq5EdacNFRXzA7sCEDMDfwgmBiqtBIIpEM+TiXAAH/4L5lK0dHe3472T53Df2hWXYnhuzChTgAP48AnKAfwIgLeaCEfO+oP7IJWLQDh78pInuiFSCFdJoqzRmwGPiUk/VmIZkVgC4r9udzrHDIrT3NKI0njBkNV4W98gVKkltP+q44cwIyMWapV8mPEa48YHGnmOzCHYyI9NSEND3pKUtV4fXG4PGnrtyCksp/2ePb4HCwqYSHTsOsaLIz+WxT7pt6vfCJFQgJMNrZhfmgudWoXmzj4IJAr4iY0Cn4+EuNihOAJskphd+/djVR5zaSGly+iAXrMAeXkF1KaAtCPro/YN40jrBUKSUCa6lvPBPykO4MN/wVyKlm+9+Ra8cg3uXjkXHxyqxmD/AAQuO/wSCb70+Xsm8Au5FDPmxhyPApwffPjngwP4UQA+2BecAJsiRkyzzLFc+xAoMqZsFNxHCzjDxJYnmdOIi9yFunDC+VefOoGsWAkyEs4H57A5nGjtM0GdUoBjez/Dynnl9IIRo7ww3AvrE8/OiQX60az6nW4PWroNUGl0iPEboZANB0W2r0jM1IhvfK/BRJPRrFm6cMyTSea3a8enWF2WNFTnXK8VJu1cFBeXMXH+AwGGyBuZL+TB7WQyxY0sUoUQUtnUWRlzAB/+C+ZStHxl3YdIgx0ulQ55Cxfhn7//C9rBw8Or52PFNashiuSAR3lBxrfegWXr9qFe0155kX5+441/Ijc3B0uXMiqtsUpjQzNy8rKiPKvp1R0H8OHvBwfwIwCeiOiDRdSEA5bIiAGcH1aLcyjUHBFXs4lo2Lj0LJdLre9ZkT0NUDO6hX1jfTVmpMVcEBvI+ZcAACAASURBVCGPTIkCYHUrikorArHmeWiuO4ll5dnDdjsY4CmoB8Yby22P1N+6vxKrZueDuMEFF7vTjb2n27BqZhYkAQv9cI9WV/8ghDLlBb7vbH9WuwPN1ftRnqkdFmfe7vKi1ZeOzLLzLzYSTIi67PF58JNY/AEejCbkETBR60auJdx5j9aOA/hoUnPq++ro6UeSTIBjjZ1orz+Lqk4T7pyTh26PANesWDSqO9rUz2r0EQyv/wPmTzcPPcx4+036ua2tA+npqTjX0ESjXXpcbqouVCiUiI3VYGDAQCWNDXVNKCjKhdlsRkFhPoTC6BhUXSp6jDau26SHr/K1qE1ptPgb4XYe3BdPJIV4ybfD7Yq2i/ZlhgP4EQBvHXRTIGELdW3j82hWMovJSb9mQ7e6afS64LoMJz+eT3zw7jsdDjTVHoVM6KWJWmLcdghVGsTHKNDf24emLj1iihejrvoYavZux9pbb8CSkjw0t7Rg0O6EV6GG1KRHbGoaZDw/mrp6ofZ7cNrqwM1zK3B83244VTroYrXQiPgYcPuRoZLjjU078MCtK+C22uB1O9FttiM9PhZbD57A3Xffj+3bt2Hl7EK6DolYhJ4BE/2cpBseqGaik3zqXAfKigtHraY3GKBxNEJERPABw0W24oDFBX7RXYy7IDVODKgjCPdOGHhCci9A6K+NlUfNSnSs9XAAP9FOT8/nxJujrb0DyekZEE+RfUakKx8L4A8fOoLs7Bz8/e8vITc3G/G6ZGTnZiEpOQ76fiP2799L3kSIi01A5fFjUGtVePDBB6BQTCaoc6SzvzjtL7UOPtRV8kQySNY8EWr1UetxAB8++UKKZDcaB0+GlEiFIH7yQz7wASAnem6iL2b18EP+7ePlhA9ag91qwStP/wz3PfQQFCIBztadA7xOzJw7D7/+zdP4ye+eQ7vRCH5PHXq6urC4ogw+rwfPvvoGHn7oISr6rzxeDZVGiRS1GhK5DMK0FJDM6v9450Pk6CToFqmQLBNDp1bA0d6C/BVr8NqmzciWiVBRkofqxlZY7V4sXboc8XEavP3uJuTlkGhyUtisVuTkFuBEVRVmZcdBp74w4t1YW0LocvhsOxbNKr2gSvXp0yiPd42pDz3d7UVyxc3gi8U0zgBJxEOMEYlKhGSYk6vEsJpciHZY2tHWMh7AdzR1IDU7ddKnMtouJ5OeANdgWlBgcMP7sO4hYM2UlKf/QP/29PQiMTEBGzd+SENUpySnITUtGbo4DUwmC9b9Zz3Kysshk8ih0ajxwUfv4zvf+TZVCU73suP9D9GuH8CiNWvRXnsaWTPnICtRg/rDB3H4bCPmLVuBzLgYHD1VjyWLZl9yN7lQ6ckBfKiUYupFm3GaEOCdDjeMehv9kbBAzga7EYoY1pHEHmaN2ti/NCa913uBT3wogWbMg71oqjmOeosd89LicfBwJRZWlCIxIQlv7zmJL9zzOXSaTOg8tRfNjc34yn23obOrk7qXvV5Zj+uKMrBp804snz8LCRIx+FIx2vkSLEyMxcld2yAvmon+7l7ouzqwoGImjE3nkL9wEU5s24adehukXiesBiOuu/4GxMbFIy1Rh0GzA+oYJpAGK/YnF5ddO7dg1VzG+C+UIDik3vt7TuDmVYsvsMynfZXEXcC9Bx8Ri8MDR+ZNUKpGD+pBpCok5/tUl/EO4pZ/v4V2CLF41RoUJmtDngoH8CGTiqt4BVLg+LFTSFXLIcjIgbGmGunFBRBLJBg4ewaCzDx0t3bA53KhuKyAA/gI9p8T0TPEC4SqdcPQb6WZ3oL93mkQFz4PIokATvt5Lp40JIFn+CCW9D6a1/2CEohZP9Yekb4r936M1QtmUfF+TUsvEnPKIQgEsenu7oIuVkcvFfauWmQmM6BIuGMS6Ib4k5O5BtsNkO+oLzxJSOP10sA8BKC9xGgt4JdPs8ORIDk2O0xWO9WV9xkGkZaZP2yqrPic/F3//vu4Y8UsajPAaDEmtlZ6d8dRvPzyS/j1H/+AWRkptO++ASOc3dXIiGOC+ZCye9dhpM8ogdJqwfaOAdy3gLlInO60In3hA4Hse8CxXVswZ8W11ItBFycHiT8/1WU8gLeZTOjxiZGmEEI0CbsFDuDP79rLnx7ElpM1EAsFkNBETELIJcT7RACVTIoEtQppulismT38bE71vnP9Tx0FOrr7Eet3okuigflcPQrLiiCVSXHwTCvm5yTgXEsbWtt7cM3qpRzAR7ANHMCPAvA0TCt10RIMc0FTxEhgNTlHTT7DhIv1jKp/H5WTD8Rst9ut0Hp6qa6blJqWbqTkz6GfLRYzeKYWuKSJ0GjjUF99GPMLifB9RBmhDmC9AEamfx2yDWAN/4LixrN112/dj7tuvunCe0rAqv10TQ0MhgHEa1Uoy4wf9TLAfkkuDnWnDsEq4iE/NhbV/Tx4fDz0tjUjTeNBWVo8KgetuC4vA7uO1yJBowLf70VjWx+0MgnODpiRlxqLbm8C+qHCjcuXoardgBsWzoDL5UNcvHyYvUQEv4Nxm44H8K+/8jpSr7sLCo8Di7OH02O8TjmAB9r7zPjlmxtx/WAPZosAH58PN3jw8Plw8fnwEhsMRQw8YilcYgne6jHgulnFuHvZrKna6ove7wsf78H7B6uGxv30l9+in7dv3Y3Va5bjg/c/xq233Tj03DRoQcwk1GQXfUEhDOgn70q+gNrfDPT1QxqjhlzCvP+8Xh91jSXFbnNAJpdyAB8CTceqwgH8KADPEosAPOGEWVE8saanQW+osfqF3CsBAqfbORTDnvYTSDs7tAE8HgQC4VC428qD27G0LJvWq6pvgUSTgsRUxu3l1OHt4AvEKK5YjMaGGpQnSFDX2Y3yvBwM6vsg0cXj1O7dEGXkoCI7nfqcv7PuPSxZuxZvv/UO5bC/9vD9eO/THXj4zluGWQ+zdv0jfd+Jr/+ppm5UlJddAN7sF8S9z2KxoaujGSVpw63gab9+P4xmKxwDbUjRCGActGDTkbNQyySobevDmopcpGhV8EglcMYoQPwCth6tgUIsAomq2NHRD4dUgoa9VcheUIy7V83Hv+qA+9dcjw+rGvDg9Ytgt7khkxNVysRShAh+H7TpeAA/0N6GY7XnsGTZYhrEJ9RyNQM8iZ1w6l/r0b3vAEoTdNCtWAJxRgbIi9/vdsHvcMDv8cDv8QFeN/weL/xeL4x7D2KXwYKuFdfgm3dcA+UIN89QaT+d6o0F8B99+BlmzixH1cnTWL5iEapOncLChQsxaDTh3LkG8HgCzJ135Vx0xtsTzsgu/BPLAfw4AM/6sbPibxIpTSIX0Gh3o6WQZbCNpIElonrWgcI/lLedSgYC0eRY9zbDQD8S+QbsqTqHGXOX0hzwbKmtqUJ+YSnlUgfbaiDwOXC2tQ2rZpXj39v34ZYb16Cntx91h47i+ltvgN/ugJ/nxxuf7cI3brse6zZtgVjEw/XLF2PPiTNYs5CRDLBltEsKeUZewLWtfVT3nZGWQn3PaWCdIN07+b/T5cK5s6dQnk0C5pwH2n6jGV1t9ZiRroLT4cS72w9j5ZLZOF1dB5FSidKMRMjFImov8OHmg7h1zQJ09hmgFvBgk0hgGzChpa0LQp4AiZlJKM1MxrHTTeiUZCKpcBFm5WdOaWCbkT+n8QB+3WuvI7OgELLMfJSnDU/YM97P8moEeOeZOtgOH4X++EnoZs+AYuVKiNNThlxPJ3yN+Xwwb92B/o8/w3G5BuVfeRj5OaNItCbsaPpUGAvg29u6cPDAERQWFdB3jcvtQGF+ERxOO05Vn6JRLHNyr2z/d3aXPE4PBF5z1DbN4/FBGCXV3jDDLiIRlZ2PZxLOhDkr+nCoxrQJwcjOA6PeOkzMTjj44NjuJKHJ4ICDdjgaQBKfVWrtHeDcz9fhDUkCiMU9KURCQFLDVh8/AL5QhLyC4VwzyShnMw9A5OynukgSmGbH4aPIS0rAoM0JcVIianbsQFV9G773+LchtNmw59hxrF6+FHyfB02DVmicNry1dRfSM7Nwy7KFDA4H2HcqmWBuJaOsxQ+TxYaWrn7kF5ZAIh6dO+3T6yG09w1Z1xtMVti7q+H3uiCRqxGvPh+pLvytY1oSmtb3exBbvBzxaVnUs+FilLEAvrX2DHbuPwJdQgJKFy5EVlzoP+7pCPAHDx6E2+1BcXExjh+vxNy586DVamjsAbvDAYlEgv3792HevAU4VXUScXHxyM4ZH2S8A4OwHTqCrs+24IzVAde8Bbjx4buhkIYu7Ri5x2Q+lk82o3fzVkjWXIOUa1eBHwjzPJnz0N8/AK/XjcTERHR0dEKtjoFSqURnRxdcbhd0Oh30ej21/zCZTJQOBYUFQyLkyYw1Vt1tJ87i2LnWoceP33Ut/UzsaMjlmLGlAfr79UhOTqYJqfT6Afp7VGsm57Yajfleij6iDXrR7I8YXUfTDiiacyN7xXHwzIkdFoueRlELpHYdacBGAZtHuHLG8G5kIbp4AvJDKBpUYWRIWSbtq4gCF3F3Yy8FbGAco6EfWQrG954UEt1qV9UZ3P+NR5GsioVIYMX6V19FwcLFSBD4Ua834ejhwyhbuACLpHxUXLsGfefq8OJne/DDbzwCqVDA4Hsg8M5YHPyQYV0A/A+ebsLCuQz3P9JnnXynHxiAxKWnlvWWjpNIDqSW7xp0Qa7UQq04HzFvtAvFaH2ONRb5fsDBR/KKB0a9YE3FC2g8Dv6Tf76BypYOXPvgI5ifncy8nB12HDh6GqkZGeioOgGfWIxZBRmwxMTD2N2L0pLcqOdWjsa6X3n5Ndxx5+3Yv+8AiooLkJeXR/f73XUbMX/+AgpsRP+7Z88+LFm6CB99uAkPfv5zow5NxO3WXQfR9PZbaJ+zGOttPnz5hmVYXDI8UFMk8yaie8M769G/ey8yvvUNSMtKiHtHyF0eOUxyNWQhLk5HAV4ul9MLjc/rQ3NzC/r6BjB7zkz86Y/PoKy8lBpRVlTMQlz8iPTIIY/IVQyHAm6nCwJ7TzhNR20TTVAmZ4UfsBkIZ4J8TfqwZhzAh0NFps2EHLzL6aUhaUcrQ+ALgDW2GxkmlrQjwVdcLtLH2Pnhx1sCa5Bnt9txeN9W3BaUOYo8a+wZRFwWE0+eguCQi56XBoYhhnkadzcUMumQ6HO8GPNjzSX4EmAwWeCEFIkJYxuRGU1mmGs+QpZuOGfWZ3ZDrY2jFtIbdx6Fiy9AdowUbUYLVswpRVVjO3LSkpCpi8GugychlsswoyATv3llA/73W/dj/ZZDsPYP4OY7r4VWJKDZZ84KCjF7/rzwT8IkW44H8Ls+2ARlSgbS8/ORoGbS7nY0nEOrxYW+zm4oElNxzcx0dNXUY1NNM758/600Da7PS4L3hHdGJjn9SVV/7bXX8PnPPwSD0YjKY0dx/fXX0/bt7Z3UL3v9+vW47777UVtbi00ff4Dvf+/xYf0TLtdddxamF56H8JY78MO6Lnj8frzwjc9Ro6qpKI2dvTjy7PNYbu5HzHXXQZiSCkFSEngaNRP1kF7KyTWeTz/zxGKq9iK/U7PFDJFQDKVSgffe24C7776T6rvFYgkK8vNw+PBhHDx4CMXFRUhJTYNCLkdOTvQuKVNBj4vdJ2F0SDbHqSqXiw4+nPWPzDXPAXw4VIwywJPuiF882QwC8mxaU5ZDtzmICH/ilzfjaXY+UUywtT1xb2uqPoC5xedfJmdaupGUP2dM/T8FfL8ftUe2YeHMomGUCgvkgzTrLV19yMguGJf6A4YBiNu2QD0iLrzB6oZYEQuRy46d9Z1IlQrwjwOn8cuHb8KxM00wSSS4vigTTc2dOHj6HNauXQy+1UJ98U8dOIb3Wgbx7VuXo86ZArVWjTmLFoV/CsJoOR7Af/jpdtx47QrwiKtiwPDSYzFhd3UrPMZ+eIxGxOvUyM/PhF2ThJ7WNsyaQaIEhq56DmPKYTX57mOPIz09HbMrZuOFF1/A00//ESeOn8TzLzwLh8OJmTNm40ztKTz80BexadMm5OcX4qc/+9HQWJ7eAfT+5reQ5OXDc9fd+NpL6/C7L96OnGQdveBNZXG43PjBi+vh7u3F4zcvR6JUCN+gDe7Wdnj7++Dq7ICns42eaJ5UAtmsWXDfdBPa+roxd95cCuT5+QU4dfI0klMT0dvbg7LSMpw+fRqzKiqoiHxgYIAavo1lfzOV67ua++YAPvzd50T0DO0CIvrQOHjSQCQWUP0Gg9GMfp0FWGJ8RizNme8ZAzUC+GzQHHa72BSuRN9H247IGU/yuNdU7sGs/AyoFDLU631ITmcAn+l39BRrFosJ8X79kOsda+43lkg+lOPT1t2PtKyJ/ZA7j65HuvpCMemW03oka+UozUlFY0sXUTLCrVMjU6XA+n3VeGj5TBytbYbM44YgIxVJfjc0ajU2nWhGuiYLZ+RJuHnxbOjiLr54dDyA72ppht3rhy45hXoJsMXjdoNHvCV4fri9PiYkL5g9I/s+HQF+5DkgHC6JbT4RoPldXuhf+Bt8g2ZovvAgPmo3YtORKvzxK3dCo5Shob4JH236EF//+tfw1B+ewk9/xoTzrDx2Evv27cFXvvpV/P73v8NPn/gp3n3vPRQWFGHGzAujH050TsnvrK3PiJ1V57DlRA3m5GXgS9cuQgyrIgrEpPDb7HC3d8BeWQXLjm0QZ2VCuWoN5Ivn0t/oROudaB7c8/Ep4HI60VFbB21KMtrMThSmJ0AsEsFL1JsWEwYtdlj8AngsZhSWXD6BbsLZd46DD12lNhF9QxDRe2A2Mm5ujH58uBFXMEATlzmS3Yy8/EeCPNHDE0M7BlCZBRAd+8hCjOzEQhEcLucF+ncqSgxcGmw2GwUGkmgi+HIw8sLAPnPYbUjk6Zn2gVw3LAcfaqKFkfWITzuxEFXKL4x17XA6IZVI0HJoPbJj2VQww1fbZXTCYOchOT4GMqEANpcHWpUcxOI+Vq1Cp8GEJJUcFqcbMXIJ9CYr5Yr71BWIz8hCesr5rHMTbXS0n48H8LXHj8Fgd0OWkY9ZaaFfPi4HgJ+Ijq6WNli374T9VDU0994Nb2kp/rBxB3KS4vD51fNoIiBSnvvri0hIiEdmRhZKSguxbdtO3Hb7TdTla/uOnVQSdsutN+DFv72M1atXoaqqCnffcyckk3A7HDlXkjip8lwbDta2oLm3H0uKc3H3UhKkabiawO9yw93VDefpGlj3HgBfJoEgMQHizAyo1jIGb1yJPgXO1LeiKDcNZrMFDWfqkJqVjsSkRBzcdwzzF1WgvbUdRoMJMyrKLhs/+HCoxAH8RQR4EmuetaIn4CsiLmtB4wfr4cn3YgnjF88WlpMnwOvyuAMXBfJCYbj3keFvyRgSsYTJFuVxT0onS/oaC+CPHj0EtVIBtdCJ/PTEoSUEh9id7GEkkfN2H6/DqqWLhzUlOv+uk59AJfIgVTt+TvZOqxgpuolj2bOGeAc6+Fh114MXzZhuLJqMB/An9u1Fv92NrBkVyAtK+TsRfS97gPf70fPzX8Gj1yPlD7/B8fZ+vLnzCO5YPBPLSnOGLX/n9j3UEMnt8mHJsvn45OPPcMedt2LH9t3IITkPVEp89tlmuJ0exMXH4sCBw/jZkz8eil44ES0nek4uix8fPY1DtS2IkUtRkZeGe5ZWjNrMO2CE4d9vw9PeAXFRAWJuuhnC+PFDELtcHvz2N7/H/fffj46Odpw8eQqP/s//Z+8rwOO6zrRfaXhGPGJmRtuyZJAZEwcddJJCuEmbppDuts2WtlvY7nYLfyENN0kbsB3HTgyxLZNkGWSBxcysYeb/OWd8pZE0Go3kMaU6fvRInjn33EP3vuej93seo6Pj+OD93fjGC8+i4ux5tLS0IlgcjMysDMTGRoM9D+bDucZ4K31vMxtBaKg5VjNGlRpotXqkpxLNpA1yjQEBIj5Gh0ehM5oRFxu5CPBXsbiLKnr75E2hqiUfED56AsCkOHp5O4Iq4UInLy3CvkSci0hxpLgldKpk0xJ7OjkpUMpY6qFvD6NjVPTkyvkAvF3FO+mkpdZo4COy075KpBKq2g7wD6Bx6tWn9iM6IgRxEWFTgJKowix8EfWsd7fo9EaozGyEXFGTq1RKDNYeRmbY3G2Q/g5peXMCPI22twEjagtGRVkoKCy44Qk0XIXJ1XX0wKxRI7KwBIWUD8C9cqsDvKbsHHQXKxH8ra/jo9O1qOrsxbfuXo/QgJkHOAJuvb292LJ1M9555108/vjjuFxbhzNlJ+kh9a477sHxE8fx1FNP4c033sTq1auRkzt/Fb07M//34xfQ0DsIHz4fj6wrpP4BTovVCn1DM5QHPgMrMAg+m9aBl5LktOpv//d3lPJ506aNuHjhIpKTU3Db7Vto3d0ffoJVq4vxzrvvQqvRQq8z4L4HdtKDTVCQ+7kL3BnbF7XOog1+4Su7CPBOAJ6AO1EPE5u4PYTNQj2iSOypI7CSsCEWx66GZyR5Ropn6hHJl/ww4O5oj2cOEPYDwCzFy4tmUmN45e0HDnu/mNLd14u4iHC8/4+34R0SA+FIF0I23IPNWSl49703cfeqXBw9eRZ1He144YnHMNRUj4N792M4JgVbYkOgEPjhoU1rnHfAYkafVAFfPg88NhstPYM0Ll6n1UDSXIqMUOfgTlJ1qiw2+F+hoHQH4JkxqQxWcHLvQWDQzRHnOxvAqxVytF9ugMZXjBV5aW4n4LGv4c3nZOfua8TY2w/JH/+Mrq8+jVePlGFNdiq+tLEQrHmEqLl7r2tVr2NQgv/5+BgyYsKxa90yBPtN5kWYfk/TwAikf30FXlwOAr/yGDgxM8l1zpafR3BwMGRSOS5cPI8779pBw+8OHzyGHXduoxwCB/YfhMhHhIT4eASJA2nc/WKZewZMKhlsDR/NXdHNGrOF5bp5+ZRqV9sWt/jpKe0tetEvZBXs18xpgyfZ5BRSHbW9E7s4ldavAKk3iwUh307a4ijFk/AQg8EML9tUW4IjHzypT8LnyG/mWjvPvd3pyhXAkzh5HoeJlbdQ2z7JXjcd4P31Urx2qhLbVpWAq5ejYkyHb+y8AxebmpEYGozOjiZw4Y3GkQE8ujIXysZqKKNToenvQU1XPx66InEw0zuxcZVS7OuRYENiFD45dQZaqQTBJjkyEv3wzvEq/Pt9a3HgfAPSkqJQ1SdBoViEow29eH7LElzUmCCtaUFqcQ5yQ/3nlODJPWVaK3otYQhOSEFySvLCV9uDV84G8JWfH8Zn5ZX0Tlu/9CSKk9z3E7hVAd6qM2DkP34CwTe/iWf/cYge+t769mM0Eu16F4Vchffeew9r1pYgPj4ejz7yZXy8bzfVmr344nfx37/6FSw2M7727HN4483XsfujvSgqWoF4h/S+dV2D+Ok/D+Lu4nw8sKbApbe/WSLF+G/+j2rrQr73HbB8hSScBl7T7fqEqlmmQGCQe8RH3V29eOutv2PLls2QjI+hqLgIoWEhePutd6mPz+bNG/CjH/8Ub7zxN7z99rvIzs7E0qVLrvd037D7eRr0PNmeJ2PqyQR7sm+kvUUJ3r5tJ4huSLpY+gGllfWG2WyhWd7I/0mcOSlTpHi2N2X/IjnLHct0T1y7Xd5ME9IQNzQBj0cz0ZEXPaOynx4XTdoQ8PgTGgCG1560QUCeOTCUnylFeEIq+prrkFFUAuNQL4TxqUgMEUM21I+6/iEsSU5EdVMTfIV8LIvxgc1iRnl9C8IFHOjZfGQnxjp9gE2ycby85xgeTOXh+MUqvHTfWuyrakcM2wu9ozJ4iYOwLD8Buw9fQnwAH4F8HtZmxqH0chck8ILeYkYQn49A/wiszIx2KeVK1UYgfTsioiJuuN3dcTI8nbfYvoduTQl+7De/h3VpAV6s7MTPdt2J5OggN3IKXhtskMvlOHaslDK+EfrRwcFh/Pv3v0MPG8S+v3LFCkrKo9GqqHTd39+P2Ng4rFi5fEqHLFYbajsG8fMPD+KZbSXYunRqiOmUysTEptVD9u4H0J45BbC84cUXgBMWBk50FAR5BeDl58Kbx4LVQN4bVir5uyqfHzkOiUSOrdvW48UXvo2/vfYK+HweyOcGgwE77tiON19/F48/+RgOHTqMsVEZvvRl5wRD12amb2yrngY9T7a3CPAL3xuefq/OKcETohuVXD+RYpVRoRPaSAK+dmpZO5A7SvEkjSzxqHcs00PniNOdyWQCm2WnviX87qQNs0NonP3gYA99IxS25F4cFgtWQiVLVRDEa59cY7fhM4cNRltAPPV7e3uQk53nPMuaDThZehib8uPp9aNSOWo7hpCUngOT0Yi+7nZYDRosy0zC+cYOJKTmQlu3H8PSIYT6iiglY7CQCz6bDa3ZQj3gA4MDER4WgNauEfjz2Ghp64c4NAC58eEYM5qx/8I4/H05eHStnYbXGfsfM5Z+7xikFK1f+I65Rle62ogfvP13RCYkIjEnH1GBczsQMl28FQFe/tE+KGRy/EzLwUs7NyI9JhxvvfEu4hKiUFy0Ar/97e/ww5f/nQ7x0MFj0Om1VPosPX4S6ekZNLac7OF160s8slKtLe3w8fHFnj17sGXrRrz26tv4xS9/RhnnTp44g+LiIvT19+BE6SnsvO8+qFVq9PT0YM3aVU7vTzzvj1xqwu6z1fjy+mJsXprmsp8kAQ5MJlgNJti0WlhUalikUphHR2Hs7IPu0nl4+/nBZ8MG+O+8y/kB2mRCd3c3Dh86jpLVK5GekYGB/kEkpcShr3cQ58+fx33334M3XnuHAvzg4AhlEHz6mcc9Moe3QiMmpQy2uvc81lVPPnuebOtaHPw92T8msoqz5NGr5ty3Y6hzNtiFLrQbAG+GVmkGcfSaHjM+3dbiCPB8IQd67VQGPCKlE7YsppD6epOR2tNJHnfiSEZi5akET9T0V0LzmPrMQYIAPCnkxUh+aEraK5Wchbx1dLQhL7dg1jSqZBwtTfXgsL0hDo2Ev3/AXQevYQAAIABJREFUlLGSw4xOp6UheZ2d7YgaOzyDuMbVAozKVAgN9MWI2gqVfx6ik3LR19sJrXwEPv5BCNW3wFcwKdHYHQwtGGDHghcQjoR0ex74m6m42oiv/vIXMPoGouSu+5Abc3Omi9VotDhXcQED/f3U9qtWa7Bz5z3gcDk4fPgo/Hz9KT2r0axHdnY2LlVWUftx4fLJ5ESGhhb0ffQxfuMXhefv2YDcK2ruvXv2gYRJ3nHH7Th9qgy377Az342NjGPvvn1YtmQpBocHERERifIz5ZTydeMmzxzi6CF1dJRyxpNDMwm5IjzyxEOdkC4RuzeR3PV6PdW+jYyMTNR1tb+kSi32n69DdWcfvrFjPZKj3A9/dGzXMi6F1WiAoakFmlNn4MVhQ1C0HL5bNs64PWGuJCY7qVSCwMAg6HV6WG0WCAVC+n4g2oqAgABoNBr4+flNaBNvpufkWvXli+xkd63m7Fq2y1vzbXiJFvZMOPbr+gO83gyVwjDhPe9qkqbY4Xls+oIkakLH4qimd1S/Ozs8kO+JNM/UY0La2CzWhLRPviMhdVSyZ7Nhpvc00ReAcqgPp+rqYDBaUJyehOahIWzdsB1Ctg37PzuI0NhEiFkW1PcP4Z7Nm/DZ4cMISM3CqrTZyWtqzpViOb95XntlRGnEIDcDweFxiIi08ywzjoUEzPs7mxCsb4GIx7Kr672A+j4VMrY+Bh+/m9PpyNVGPHfyNEbkCixbtx5RTjzIZ5s8T56s3Vmgw4eOQK3WQyIZw+ZNm6FSKxEVHYW9e/YiKTkJa0pKcODApwgLC0d8fCzlYid883T9zFa0P/cCfhufi6cfvA0FSXYnM7KuxEOexxUgPCIEdZfrse02u/d4a2s7fH39IJVIKYf94OAQFAoFTdaSmZl+Q2z27syTY52eERneO3mR2uUfWV+IiKCr2J82wDQ8Am1ZOQytHWD5+4KXnUlZ/9ghYnhdRcz/fMd1o+u31TVCZTIhLjICHSSiITAImSmxkHZ3oUuiRFxiIryNWnT0j6Fw6Rc7Dv5Gr8VC7n/rArzB7DIV7NTTxySYE8Dl8ljQ66ZJ8Q5kNXMdFogangAe8bhn0rKSdokq31WhWadMRmgHu1DaPQzFyBCWZ6bDopYhZ9UmWLtq0S1Ogba3GTnpWThxcB+27XwEXc11GAMXy9NnV0O2nDuAHH4fDe35qLQKGZnxsKm16NUasSYlCqWVLdi4Jg9+HA643sD/7CtHydr7MaBj4c7NG3D2xFEMWjjYuWndhLMiGVtfZxMM8kGojF4w6dUQBIXTULjl62ZKNgvZgJ6+xhXAf7J7D8IioyjRTd5NSnRD7LjEVvhfP/81Hn/iK6ipqcGyZUupE9jxY6UICgpGXHwMBHwBGhsbERoaiv7+AWzdtgmECGbo336IXwvD8fxzjyI1KnTK9ErGpZDLZQgOCUFnZwf8/fzR09OPzKx0jIwMIycnB+3t7TQTGgknHR8fR1LS1Dh5T6+Xp9urbO3HeyfPY0lyLO4syoa/6OozJJr6hqA6fBjaigrw8/IR/M3nrrrbf/vbq8hMz6ae+k3Njdi16yGoVCq89dZb0Kh1WLJkCfr6+rBu/TqUlh7HmjVrkebigH/VHZqlgUunyhFINElaI6IL8qBorIeFz0c4B5BzRGBxONBodDDp9MjI/mIz2V2rOb6W7d7CAD87VS0jsThK7o6SOGG2IzZqrcpOO8sUd2gviYc9AXfyj5La2mwgkru7heSfb6mqhFdwMCRtLTh/8Szu3fUVJMcnwKKVo6ypC3wvG1LiY9E3JkFeejo6urvQMK7EvauKnN6GvBhaz3yIFZH2bHZ9A2PoNFrQ30NSaVoRwWOjbViCklVL4ZN6Fz7Y/QFGVXL85kc/R1l5BVZmJuKnH+1HcnQMvrzjtgkpnrTlBZL0w+7HsPvjPTCb9Hjoy1+G300aNjRrmJxSAbVcDolKj+jE+ClUtXOtnSsJXqVUoaqqBkqlCjKZDGnpySgqKoJCoUR1dTXKy85RMF5evASZGdn461/+hh+8PDXpi+P9iWmnsrIS8XGJ0Bv0sFrMMJktEAlF8PImmREt4PL41CSzfPlytDS3IC4uDiKhAJK3/ol36tpw7w++idg5CF/mGvPN+n1TYyv8/f1x+XItVYHvvO8easb4/e9/j3vu2klNdkePHoF/ci7ee+dt/NuLX8e65QXgzINDYraxm3oHofzsICwKBYwP3Asri43omCgMDQ1TlbxIJMTw8AhMRhNCw0JpMimiyjcYyHvGhoiIyciNocFRNDQ0orOjg/o/fP3rz4HFZtHUs6MjEnx+5HP4+vkiMiIKAUG+OPjpYXznpRev+7KcP3UBcalx0IyOQSP0g02tRl5BJqpOnkV4WiJ0BitsJi26e4ewaWPJF5ro5rpPvgdu+MUDeBvs4WkWIrVPstKxWOwJVSNJPiPy5U1Q3TLzSGzr1DnvOsURkZd5WflprF+/EefOHMeS1RvAJWjqLEaZkPM4+ZzEuI83noRe0o2sMC/0D0kghReSgnxxqKkXSTo92r28sCk7Hp+c7cLdT/0Y586fw+enj+F7L7yE8+cvYv2qZfj45EWsjg9CXO5Ur2XGDFHTUI84kq4zVExTdd6sZVaAlyswNjICK5sDv9AIhPjaoyxIGe7qQL2eC5/uZkhNNpTkp0AdEIGx7m7k5qa79KI3Go148omn8J//+XMMDPbhwvkqfPPF56mvxMjIKEJCQlBeXoZTJ8/gpZe+i+qqOhSvnLSXe2QerTZoLlbh8utvI+O3v6ac8l/EQvwTaqrrkJSUDIVcjtGxESxfXojhkWFKpXvmdDk0GhUNt1tRtAL+gUH43fv7MC4QY1tBNh7btIyGCvK5nKsyO+hq6zD8xz/B8PVvIDwuChfO1yAqJpyaM3Z/uBerSlYiMjKcAjvRrsTHxeH8+QtYuaqYLgs5MBJNysHPjkIsDqQ+FPEJCRCLA/DKX1/HU09/FWdOn6WUwcSPhxwMjn1+Eg8/ct9Nv6yLNviba4luWYAnVLVqZzZ4Yj+7Qj1LnHkm87oTvnj75DOSOvESJ05jTCGnfxJCdzWJXuazvMRBTqaQITraIezNagMJ05/RB0cx0majLHi1ZQexPi+e2h07Wi8jOYgcaEjCFAs1F5DhWmED29ubSoFtY3oErnoSoQIelRTIQYb4CbDIPJGQIsIKOI3TnwC8UqXCuMp+cr/Zy2wAP9jZge/88CeIiojCV771LWTH2JnsSDa5+j4Jxq1e8NIZsTE/GkON7TjY1IvHH9hBfTVIulgmj8H08ZOsZQF+AXjt9ddoprPm5iY89NAuGoHw2quv4cmnnsTRo5/TsK/7738AjQ2NWF409RB1tXOq/eQTSI4ehd+vfgP/Lyi4kzkaGBhAdVUVfWZjYmIhV8iwfv0GdHV20Nj6X/ziF4iMjMDmzVtx8OBnlG3vww8/RELBSnA4LBy6VI/a3n748vlYkZ6AbfmZiAkJWtD0mzValD79BPZr1Bjj81BcVIxvfeu76OrqRktzM7Zt34bXXn0VTzz5JD799FOsXbsOfn6+E/ciB0Mm8odoxzo7u5CWlkqfS/LeIr/J58QcRiJ6uNypqZ0X1GkALJYXNVFeq7II8NdqZhfW7hcO4MlDQSRjBtwnwNuBLpYJixP4cKBR2tXaTHGWN34hU8t42jPaAGK3J0f36c58QyPD1A5H6GqJzn/Cl38WprGhoUEouqqQFOoDIX/Sw725owsZ/kqXXW2UcJFa4jomlzDtqXRaZCQmTyTwaWpvg4+/PzKyXKegXcg8efqa2QCeEvOMyzA0Oo7I+HgEiuwvTINOD7VMirMDcrC7uxATEYjIyFBofIOhkEiRnZ7oUoIn7RITiY+PD5XYyCFSoVAhNDSYvqTJC5qkb2VMOTq9jn4mEFy9lH2+vhP8d95GcGAAtPlLkbJtFoZDT0/yDW6PADxxAiRhqv19Q8jKzsDg4CCCgoLoZ8RDXywOohoUIgU7zjVxdlXrDRiVq1DfPYSy+g6Mq9Xgstm4Y3kO7lqRM+foyFpeuFAJvUaLbIkUqgsXIXz+OTR2dSEsLBQk4dTSZQUYH5NSvv5jR49BIBRg1SrnIX9z3vAWqmAymMA2SjzWY3LAZrNd+za5ezNXoVnutuFYz5N9I+2aTORA55mxMvKglygE8L76A91196InTHYkmxw5BTMkMo7Mc0x2OerxTmLSbVawvQkjnR1CKTGNDwc6tXGGdObIUc9kqyPXWK7EszPhcK42BQF0ci2RpKlHvdVC78844jEx8sSUQDLKkRcWCRPy8/Wzo7yDmYAcWMg42xtrEGwbQ4j/VBW5vVs2tHV1IdVXSa91RlbWKmUhcfWjs3Z7TCJBe2cnVqxZAcngGMSBgfRlpTYbkZgcv5Bn4Lpf42ojvvPqG2Dnr0ZmhHiqk53NBoPFCq4XaOY8IZcNmzcLhMKXJBm53l70riaNABThaOeXl2GZZAixzzwOXmbGDIa26z7xt/AN1XojjlQ2QaU34HxzF1KjQ3FXUe7s3PfTxqq73ADZu/+A364H4ZOf63QmCKOeZXgM2toaaI6VIvCxR8DPn/swcatNqyeJacjYPdneItHNwnfTDQF4wmRHwJiANgFBJv6dgDvzOcNkR1TUJNadqKuZQj3q+ayZcfFXPOoJ+BLmOspP7+0NQoFLwNOxjdmmzB4zble3UeKbKxnqyN+0T8yFhBiHmgWAmtoqpKVn0Mx4bOqdqsbI8DAiIqMw0FKFpAALtR9OL5QLgDj9kbj5jg5kBGicdouY8etlPshcvXPG98Sha0gigUVvQGRCLDRSBULEYgwMDyMt1wVb2ML3zDW50tVG7OvqQUtjI/JL1rjkM58xv06Y7Ko7BjAsU1LTh57kxiYREmYztHoLtHoDhmRydAyPoyQzBSEBQoh4PMpMGB7gh/BAf4QHuU+0Q/ozIlPj04t1uFxxCTu6G7F03SoE7LwH3j72w15baztqa2uxZcs2HD9+FLGxsVi6bAk9vL7x2lv40lcexcGDB2Ex2WiClYamOmzfvg2Bge5RtF6TxboJGzWZrTjf0oMLrV3oGBrD2pxU7CjMnqItc9Zt85gE0tfeBDs0GNy4OFh1OphHx2EaHIRVrQY7NBTsoAB4+wfAZjBAe+48Ah55GEIH/oKbcDrm3SWTTgdvSdO8r5vtAk9K3dcTpBYyAWYLcdj2DI+0u6nG3e2nJ4QcL59QeAfYw3bnJLohErxs3A5kdo/2yVzvM9XzRL61h7ZNL4T4xqCzs985FnJoIFI2owEg1/M43Ckq9lk3JSO5X8kwT1qmWgabzc52R8wIV/52bIPY5IlnMKOR4HC5EAeJUX7mGFbG8ZyC+0wwsqG+rRNirsGuCXBYafvhAujUi5GUnAqt3gSTFQgMFEOn16O1qwsp8fHoHxlBUkwswsNC0TXYj+y8a5MtzN3NNZ96sz3EHbXVuNDQSptasmEL0sLdzw7mbHO/cbgCVpMZPhwOxCIBfNgsBPrywfOygSj/TSo1as5VYcmWtVCYvNAnV6FPo4ZSq6cHAq3B7h0PtRp6Ho8+2AIOB74CAXwEfJoqVcDlwkfIQfvAGAaGx1E03IMVOjlCnnsGnLipSVRIeN2RQ6VYtXolzp8/i4H+ETz1zFdwqbKGHjLz8rPR3dWNcxWVuPe+u3D082M0oxqP7xnb7nzW6FrXJREMH37wIfLzl1IvdZuXDQ89dD8NP3z11dfxxJOPo7W5DYNDg9Qx7pP9n+CuO+9CVHTklK4pNQbsv1CHS229CPbzQX5iNLLiwhEf5txubzObMfzvPwInOhKCnBxwUhLBDgyCt+/M5DhWgxHj//cH8JKT4HfPnfByEomz/5NPJ2i4W1tb8Pxzz4PL42B4aIQ6x65YUYzDh4/g4V0P0OQ4xA9hydK8az29LttftMHf0Om/qW/OiisGJ/OO+QP89FFRbnoSl+5O+JoXwOHOpK8lbTry2BNwJuFw00PpSNgczSDnUJg4+en9IpoAeiAh/XMz7p5pY6i5AjF+tjlj7ReywpX9BvB9g5CQlkTtw++9/S42rltP7ZJ+YUHUnnmrFFen9D2v/BntMg1W3rsLJalRbg9pOsDbLFaM/vTnsBoMdpMPNanYwwntv72I+gYk4Qk7NISc7mCzWuhvwK4FIhkQrXo9zEMD4OfkwDsyFt4xsTD6CWEmoVU2G4wsFsw8HkQaA0RHPqVgELDrAaf9JuFZvT29iI9PwNjYCORyFbJzMmnOc0JqU7h8OdUInTpxhpqr1qxdjcyMDHC/oKQtDfXNNI68t7ePUuTueuR+Om/79h7AbTu2078PfnoIeXl54At4lD8iIcl5jgdSl2hrfvnh5yAesD94cAvCAicd5tzeSE4qyt59H+aBAQQ9+xRY00JPx8fGUVfXjPUbVuPTA4cozz0phw8doyF5JWtW0hS35Pvdu/ciMTERm50w711N/1RyOQj/v9DXFxqlCnyREAI+Dxa9DhqDCTyBAHqtBvBiwd/fdzFM7mom+wt+7TwB3gy5RDND8nacIwLwkyBvl/IJsE6X1knYHHmJkxP+XGU6wBNGO6KyJyp48kMPAXOE2S1UfdJ2uRxpYpKS9uocMRhTBvO7V6KBjB2CCHEwJGoVxkZJ/H0qRmVS5C51blOca55u1PeuAL7iyBEMqw0IyS/E6qQIt7voCfWUs5sR1jlTTy840dGwyOUwy6Uw94/D2NkGY18PLOPj9FDAEovtGdHmyT3Q2NBMSWz+1QrxOidS/JlT50igLLIyM5Gcas/p8I/3PsDtO26jSakOH/ocIaHBWFa4BJWV1di2bfOcU9U1LMUP/74fP3xwG5XmPVH09c2Q/PWvCP+vn02sMenrgU8+w5p1q2kUR3tbB5YXL4PJaMaJk6Wor2vEE088jr17PsH227dAq9HTZD5PP/NVT3Rpoo3yMxeQn58KWf8IVD6BSAgNAJ/HRUdZGcR5BdBLx2Hg+IBw0CenJy8CvEdn/4vV2LwBXinT0RmYLYUrka4YezwD6s4S0JA2CPkNceiYDeRn864nIWkUKIlsRuz0c7DZXe2SDfZ1IZ4z4lZWMCbxDb0no66/okEgHzGahl6ZEWklW6BRaSH0EaCrqZ2m2dQRKdRqRf4Se/KZW6G4AvjBxjr8zxv/wM9/8TMI58ga5jhWVwBPSFaefPIJ/O7//oCPdn8INouLrz33NE2W8tXHv4qtW2+HVqvG2bNl+Mtf/obvf/97+O3//g5C0WQcvst5vVani1thMRfYR2pWI+GfLBbdx+Tf+//YQ+PIiV8NoeNltHNMSJqjWe/QwcM4deoUXv6PlyfWNjwilGaHe+utN/GHP/4Fa+++Hzu+9BS+e/cm/O///Bq//u//dpqcyd0hWJVqDH73ewjY9Qh81tm97clBhbx37OmqvTA8NAYfXwGN2LCbD8m7z+7nQ/5P3j2efv+cOXYWS5dnYVShQ1x0GFoqq2Dl82GVyZG8vBAjMiWgVWJcrsHSpTmLAO/ugv8L1psnwJtAnOymS+PT542onJ2p6h1Z7phrBCIONf4b9eYpzTCx9M4eHvv9J2PsF7JuxEGLHkYcTAqkXZKylvLewGsiPp060lWdQG6kYCIiwFEip1h+RUvB/GY0BlM0B0TLQB38vNCjMCN91aaJrh/afxhx0dE0AYgoyB/k5XarFFcA//H+Q7jjts2oHlKiMMZ9s4MrjCVzT2iPKyrO0cxnH334MR58cCe6urrw6quv4kc/+jFeeOFF3HnXDvj6+FHSk5qaWtyz8046pY0NTdDqDIDNStkBKy9WYdcjD+Cf/9hNbaox0ZFobmmhecVJwpk//+kV/MePvn+rLMct2U8Shld+poLy+5tMFrq2GzauwR9+/yeIfATYuGEjdV78/d/exNmmNjxx+wY88/QTV82fQaiGJa++QVSJED//rFO7/PWeUNnwCPrHpEhIiENfVzf8wyMQGRIIPWHP7OxBYmoKBru64B8WgTCx/yLAX+8FuoXuN2+AJ052k0Q2U0fKpIsloEwkfFrvil3dHoVGQHmm0x0hKKGnZo73FKCfkTPeZp2RV36hc02AnEj/jlz2nXWXUD04jp1bt85odnSoF9FegxNSPBnXhZoGLMnLhIykvxT5I1JEOPGmjpHYXnUyGQSBgfQ75jAwrjZi2OKDzPx8atsbGx1HXU09vFneWLfx1oqtdgXwHXWXoTTbJZ/UjHTqzOZOmQvgiZ237EwFbt+xlVLTrl23BqIrHOgv/+An+PkvfoIzp8swODCMouJC1FRfngB4pUKJt958B488tgvVVdWU8vbenXfhf/77d/ju916ktleyJ8lBlZjw9Xot7rrb7qiyWK7NDGi1Ouq3kJySArVaSdf2kUcfpKBOuPo7O7opL/zHew8QZihcVlpQmJaA5x+43SMd0pw8A/k/P0Dgl78E4UrPkiJ5pIMuGll0srvWM3zrtj9PgDfTfPAEeIkUxajp7dKsN7hXVLA0bSvJEX8FzBlwJ3ZyV+osUp0435G886RMr0tAmXjEz5f1jvGgJ/dnAJ1S5Dqo9olD1ptvvIZHH3kUJqUcjb09SEtOxsW6JkprWXZgP9YUJ1IO67TkBISKBDhdcQGi0AjoO1thTM+FYaAPgUFBsEol0Ht5I9KHg0qlBXdnxkLAZUPvzYNMqUT/mBwSuQ5Wmxn8kBQIeCxIlBqamjYrJwMxMe47o90MW88VwH+6ew/E4eHwS8xAVqRnJHiNWouysjPIzMxGb18vLGYzAgICEZ8Qj4qKs8jJyUNvTzeIl3tmZiaqqquQm5s7wUtO8p8PDw0jISERPb1d8AKbzntvTz9kUglWl6xGaWmpPXNcQgxNOPPMs8/QPOqL5drMQG1NHcbHx7C8qAhny8vo2hLGQuLBTjLtFRUtR3l5OZKTUmCxmikd7RB8UN87iGe2rUZ8uPt7a7YRKD/eD11dA0K+8014i25eaujp/TeplUD7IY8tjCdD2zzZFhngzdweo9X11EJ4oj3v4BSwopfQLs0ZJmc0mKFR2m1UjoXJxe4o2VNWuSsA6hjDTqR8wltP6GmdFTaXRVPLEieX6SBPiWyIZ/0CbO52ljtCLT+7s5xKLsHJU8eQlpSCmsY6LMnIgCYgFubRPmgGBhESLUZHy0UU5KShrrEdYeIAeOvUGJGrYY2Jx6bUWLy//zASQsKRQEwPQT6Qcv2RbFEiQMCDguOLfrkCHT1S+KfnIz85CUadBnUXyrF150P4ZN9nuP/Bezy1P65bO64eujOHD8MvOApBCbGIEfu73afraQYn6mGSQCYr++anBXZ7Av9FKla19+Pld/ajIDEGa3OSESziQScZwcoVxaiqqkZCQgKCguzhmWVlZTRZEKG2JUx7sbExqK29jLy8SadW9akz0F2oRPC3XoCXB5LlXI9l8CQxDemvJ9tbJLpZ+A7w9GHGbYAnXWYcZpjwOALyxEGFKQSICd86pQt1AGS7cwpV3M86cuJhTzYZUxhJnjjXkaMFdWyZR3Ia905CVuz5++vQ+ARiXXwkTvcOYn1uNvS+obDKx6Ed6aUJNC5/+jp27rwdKcGBaOoZgF6pQFxsJPoMwIXPjyF1aQH8rDaE89jgRoXiw/3HsLM4GyHRMfjLh59h5eoiaKw+YNmAARMbMTYZCrfeTdXBbW2dyMyaPT3twrfKtb1yto3YVX8ZHxwqxXMvvgC/edJBXk+Av7azs9j6tZ6Bmo5B+It4aB2Q4FBpKYZVepi1GsTGJ8BrrBdPPflVfLp3H9atWo6E+AScPHkCK1euoGRauz/ai299+xtTuqg6eBSG1hYEv/j1a911j7TvSUBeBPiFL4mn31nXHeAJ0Y1CaveiJ4VJzMBQ15JkDkyh0jy1uQMsB6nZHY/T6QBP2mSuIw8ltdfPIcU7gjpxqCPOdPNV7U9f6pryz1CUJHa6Aybi96840tFKZPwWC45XN2JTYS6MZgsa+2XIiArEgJ6DwIhY9DRWY8Vt91B7cVZWFoLE7pPBLHwrevbK2TZiffkpBMcl4pzMiq3pURA4qLj1Wi1YPD7YXjYYTFbwSNikF9HekJwGrJuKqtazs7XYmqsZIM8RTSYUEEAddYltXigU0P0gk0kRFBhECaII/z3JsCiXy2ldptAMd2fKsf22Ldizez8Sc/NxqrEbr/z2F3jk6W8iS2RGeloq+vr6QTLlWSwmPPDgfTPeDfIP9sKikEP89OM3/YIt2uBv+iVacAf52/9rwddOv3BOCd6RyY65mEjk5Ic8mESCd/SUJwBPiFsYhjo75tnt8K488SkJjnEy49zEgeIKRZwrFT15EZB0jwRc3eGvd3f2iFmh4fQeFKbbiTlo/6/wzzPc+YzHPDNe5kDB/B6SKBFcsB5mEzlwsHH+0B7krr8DYeFi/PXPr+HZ5550tzs3VT1XyWaYdSbmGsawo1OpobR4of7CJRjUGqRFBcI/JARmPzFGx2XITU9YBPibaoWvX2cIqyQhttmzZx+2bt2E99/fjW+++Bza2trh7+ePDz7YTX0p5HIFVb+T3O2dXR3U2ZKUXQ8/Br6Ag5JV63Cs9HOacS4+IREFBfm489HHkbz+DoRKu7GuZBV27rwLn+z7FHff49yBcvzPfwMvIQm+2zdOTAAxHf7gBy/jV7/+L/zvb/4ArVaDr7/wNQj4Avz2t7+jmfWWLSvE+fPnsWvXQzh+vJTmmF+7tuSaTeIiwF+zqb3hDd9wgGdiRgloM+kWmVkhHuGsK8lmJsLeGPaxKxqA6TPI47Opk52zAwBR+xMQdXSWm349qUPt7cCUELirWSmdfAz/9+br+MqaTHx8qoIyS+0qysaemlY8vm0tDbF5/f39kLG4+OYda/HKp2fw9Qe246MDh8EODMa9JYUTtx+SaSDOLYFsdBiqgU7krNtGv6Ogf4s6cc2qoq+rRceoApucRAV0NTbBNyIaNa392JQfi8F80rRlAAAgAElEQVSWDpQNyHD/9rWwuUgVezXruHjtzT8D5Pn+85/+goceepASzajUamzatB6ENfCPf/wjVEo1EhITMDw8hNycXDzy6C58vHcf7rn3bqeDI+8RjVYLH5GdunZAosAvd3+Ou4tysSnftTnMZrZA8rOfQ3TP3RAU2Oloyfulva0dqakpNN3s/k8O4GvPPUsz642PS9HW1oaqqks0J8G2LdsxPDIEtVqNFfPwzG++VI0hqRKFa1ai9uw5CMOjUZCRAO1gL+o7+5GcmweBSYuL7YNYU5S3GCZ382/rBffwhgC8o6qbUYUzoXFUSocXDfcihQmdczbCCbW2w5cstrdL4hsG4B3bYwgnmM/cs7m7P+fk4HLxxAEUJwfivYPHwBb44IFNK3GhuQNrczNgVCqwu2UAyYNtSNqwCWVna7AlLwFNNj78pENIzprklW8Y0WPphq2oOPQJwpKzkZSa7H5HbtKaswG8QjKOjw98jqVLChCRkIBgX3uInLSvD0craxEVHYMAox4jehMKkyKh9g+FdGgI2ZkpixL8TbrW17pbPd39eO8f72DFipU0LO7UyXIUryiEr48/3n3379iwfiPqG+ppmuDVq1fhwP4D2LptG7Ky3WcP1OiNeO3IWZqf4N/uc82kR0B+6KV/h/jZp8FLS6HDJwePpOREXLpUDS5HAD9/EZXcOzq6UHG2gmo0yYGjp7sHJrMB/X0DuOPOHW5PXenhU1i1Mh81F+uQWrISspZmJOZkoqr0JLJXr6bpl406PcwGIzKyUxcB3u2ZvfUq3hCAdwRtey544hA3M3EMAX3iPDZbmS/AMydoR3Ia8pnHnRuu5LF3tPPXXTwFlWwcepENY+Vn8cCj9+NCfTPW5GZQwpTmzl6cPlmOr3z1YRw+WoHbV+WgtH0AXtJxbNpgV8/RLGjhWZBJZDCOdiFn/W233o5z0mNXziBnS09AqTcge8VqRAe6n83N02v6hZjof9FBjI6MITQsxKOjJ5L40aoW7K2oxk933Y7wIL9Z27eqtRj56X9C/NwzsEZEoLOzg77XCN8+UdFbzDaER4RhdHQEsbFx1AxJ6qSmptK/dTod9dp3tyjGZRjo7YFA5AOT0A/K/j7EJEQjwEdIk96weXxIZDIMDkuwbeu6RYB3d2JvwXo3BOAZhzeGuIZJG+s4f+Q78hC4cqpzBvAk05xeO+mNP9uazEaa44k1nK4BkI+PoL2nBwL/QFhaTyEyIQY2lQqDciUChHxY/YPAVkgREhMDvWQcPeMyxERHQS6RQerth1VJ9hjdi90ylNx+N1rOHoeZH4Dspcs80d0b3oYrgN//0W6EREZBFJ+K3CjnDorOBrAI8Dd8WW/ZDshlCnT3dFOAJep08n4qWJJPE+EQOmORyAdjY2MgmSN1Vm/86t29eH7XTmwoSJ81OoekoR3/3R8Q/MLzYIeHXdO50SmVUBgtCA8OxPjICHzEIeCzvWE1GdE/IkFMdAQ1Qeq0egiE/EWAv6arcWMbv84AzySboXIzHTnjQT/dZs6Auzue646OeSJfLjSqSW985y9/24SN3tGRzR0PfWftTSe9mW1JiRNhfV0NloWZwHYj+UyfRIMOGRAgZCM7jANLTAGk4+NQdVQjfsV2+Ad4JjvWjd2Cc5BP2ACtzgihcH4pUhcB/kav6q17/7GxcTTUN2Ld+jVoa21DZWUtHt51Hx1QeVkFBX4fHxFOny5Db08fHn/iy3jpbx9Ab2Ph6zvWIHOWhDb6hmaM/eJXEH/jeQiLJ/1qbvRMLTrZ3egVuHb3v+4AT5jsSCF2aaZMt8kToCV2KFIcOdrnAnsC9Fwem2b/JLGdAiEHbC5J5mDPRkdIdghPtYXk9J5WmLa9STjcPOabHFNI6N1cHvckb3zNuaNYEudP84a7U9qlFiisAmRm5eC9997G17/5PM4fOwyeRYuCbTudNlF95gQ+O1ePp7/2FLhmPQIC/PHRiXO4e/UyaNRq+Pj74y+vvIZvPP04vvTs97AqIwb3PfM1sM0G+Pr6Qq3RgMXhwWoyQMTnQdPVggaTAJlRweAKhDi+bx/W3X03Dl/uwI7sOFjgTQ8rBr0ePn5+85o7ZgCuJPhTH+/Bpa4+rL9vFwpi3efXXwR4d3bYYp3ZZuDkidNYXbKKviv+9Ke/4tvfeYFWJWa01WtWUMrbe3feidf+9hYe+9LDNPTuFx+fxJhcjZ88ctus+eelr78DfU0Vgl/6LrixNwfj5GIc/MKfAxKtRaK2PFE8/c667nHwhMlOrTBSsGUAnoA5E/rmziS5I2U7S0pDFoEkpqEx8mYLFBISCzvV7s9kaqOe+97uwfxc0ntXVxtaGi9jebwvIsSz2+nI2MnYmL7rDCb0WoOQXZCHv7/6Gh7/2rN0ehpOfw6z1Qt562Zx7tEq8eGJS8iJESM4KgYftw5DPTqEFzYXwWA24dDpSxjq66AA/7Wf/AE74/gYMHNRctsWXDx9DlJhALjttajuH8L3H7od4zYudL6hyIiLxt8/3A0fhQRf/e638eGFJljlEtiUEgQK+UhLjMdwYAxWhM2fotPVRjx98AiCYxMQHh+PIB/3pXhPPyzu7M3FOl+MGTh9+gy1gZNwtfr6OqwoXoVXXnkNP/7xD2Eym2CzWrFn7x4EBwdjzZp1OH36FHbssHPaaw0mPP/nD7AhNw2PbXQupdv0Bgx86yUEPvgw/t/5Mnzve98lbjj48Y9/jA0bN2L9+rX4yU9+ipdf/iF6enpBQv9yc3Ou2eQuAvzCp3YR4O1z52Wz2WwMwJMPGNY6x5SPjO2aiQtnwJ/hrWcOAo6Uts6kemcAzywhte1zWRD6cuwHDaM9LE6vMU2w6zFg685hgtSl4XeEeW8aeU5dfQ3CvSSIFttDbFwV8mLgp62ArqUCAxIVogtKIA6xOwaZjCaalYyU/gvHofIWIWNZsfPmrgB8bnQQfMKjcaJXgu6mJjwYy8eIIARdw2NQDPZQgH/m5f/F73/yLZzbvw9h2bmorWmAUhgEWf0F6o1+7/oi8MOjMabQQMbzQ9Ply0hjGXD/8y9g96VmGMdGwFLLEBIchOyEKHQIIrAqYu6xTu+4K4Dfd+AINm9YDS5fAI4bZg2m7UWAn2vHLX4/nxkgdnhnGS6dtUGcYQ9caMDxmib86bkHnd7GZjLjxM9/iZNlp/GTw4cora1Wo8MHH3yETZs34dTJU3jwoftQXVVH3jA04dG1KiaNGl59ZR5r3mIl70L3BKS5brpQKdTLJxis6Jk+Sp4+zCwC/DSAV8oMVGVud6wjUitNJUNt8nZgJkQ2djIbxzzwDJAzOZUZGz6jynfcKERCt7c7e6EMeSTOnkPMAd7g8u3sZ2RDETIKs9E6kbRmrk1IVPQ0//OVPPdVlWVI8LMixIcLLsc99Y3WaIF4yUZcPHkcaQXL0V1fBZ3ZhtDoBCQkxU10YeDcYRj8opGYOUu+d5J9jhwWuBxIpDKa6EatUIArEECj00PA41EiHxLXK1eqEeDnQ8MIpFIZhBY93jp9GV++cyNYZiMMFiv4PC5liNOoVeDy+OCxvaG32pkAvUx6mLxY4LK8qYnCTP+e/4Pt6iHubmqE2mxDREISxD7umTbIZC0C/Fy7dvH7azkDZP819Q7jlx9+jmdvK8GqrIQptyPvvzffeAvVx0vxjahopHz/3yCzWVFVVYuR0WG0trRg67btUMilUKk0eOjhB65Zd7+INnjv4FRwC788Y84WAX7h28gNJjszFFItBW6Grc0ZIQ0jqU/Qy5rN9BqaaMZioQcBs9VuR+ewOXawceCWJwDmKinMbEP0ZtkPFiy2XconTRr1FpiMk7z2s10rl8sgG2yDyKpETLD74VxMe1qTDeKC9fS/zacPITaQT8ek1ZswptYjbe0dGBuVwKv3EtRBKUhImvrCWPiy3fgrXQH85YpyjGuNCErNQX5MsNudXQR4t6dqseI1nAGD0YzffXKSap+euW01RPypZqb6+kZoWzvAP3UK/fFxiNqwDnl5OWhv76BMe0QIGRkZRViY+/4nFp0Wjb3DyE5LwOULleAGhSAjOZ5qGauq65BXkIv+9jYIg8MRGuj7hfSiXwR4z2fOmxPgjXoz5FId3bRks7lSpTtK8ExueIbSllxnNJuoEM+54ozn7c2aIrW7atvd55ky6bG8qIRPBueYwIZpY2R4EFpJL/y9VIgIWrhX+6hSj7iV21B98RKSOHJwrmSiIuBXNaRHydbtOFt2DnEsKbjJy+FFjHa3SOFyefALmD0TnCuAv3TyJEa1BsQVFCIzYmZKT6tBT5ODhPvyYeHwYNTqIPIRLkrwt8je+KJ0s+xMOQKDAmg+CBK3fqmyiqYarqmpRZA4AJd6JDhTVYuv7NiIlfnZMzR7Fokc43/6C4SFS+G7fctVTcvp4xUoyI6HVKVH++AoipcvgYjPwcXSM8hfWYjRkVEYwIFRpUB6dvoiwF/FbC+q6O2TN2GDV8kNVBJnHO1m45QnYM5I8BN85NMywBEQZ4CcqsidfH8VazflUg6HBW+2N8xGCyXmkY6PYKirDumhPPgIeFd9m6ZBBZZsuQstpz5DrIPNXqrSQVywCXw+B8cPH4XIMIbCHQ+hr2sQIcEhgNUCL6LNsJEfMzm22f+PK585fm81U1IdWs9mhRe5htSd+PzKdYR4iH5nhhes9jq0fYcf+tmVeuT39DasVtjoZxYM+S5B/ArnfN1k4mYD+PGhIQSIxfjnB7ux9c67EOo/zb5vs+HQgVLkJoSCw+dBxfOjwZfJseGLAH/VO3KxgfnMwKGDR5CSmozk5CRculRDU8i+8drbMJtNWLdhDZKTklHT2oFv//41LC9agUfWL0NsSBBC/Ce1fTbyXnnldRh7exH6/ZfA8nftlDtb/3qamjEklUMcFUufhcoz52DjsJCdGo+qlm5ExsRA2t8HjdGKtetWLAL8fBZ6Wt1FgJ8G8MSL3hG4iTf9dJBnSG7cmXe7Td42ofZ3vMYZEY47bTqrY6fP9QJfyMaRj9/H5tzohTY15boBqQY9SiuE/mLExMfBZ7wJPAdO+X6FESmr7Cf6E8dPgW9QYsVtd6C7vf8LD/DNFyoAvgjpubko7x7DqvhpbGRWK45eaMKmvBgMtfegol+KOzavBncxm5xH9uZiI+7PAMmEuWf3Ptx3307U1V1GZmYG3nnnn3jk0Qdp7HxsbCxVtRcUFlKn3A9OVeF0YyuixQF4dH0hYkODaPisVavD8A9eRtjP/xMsn/lHpJAed11uQPOwDGuKclBWfgHB8UlYmpkI7cgwTlVexpqN61FVVgZxXBIyU2IXAd79ZZ5RcxHgpwG8UqafAHgC5LMBvKN3vbvzT7xXSUy2oyTvCVX9DNY7lg1lxw9hbUqAW4Q1rvp/sV+Hkq3b6CHl5EfvYEXWpEMdue6ylIWiNXaqWqVSjXPlZ7Fl+5Z/CYCfnDcSpWBPHTy9tJ07j8oBBe5engqVOBqjbS3IzstalODdfWgW63lkBginfUxsHHp7+nHbbVuxZ89u3Hff/Thx8iREIhGsVgsqKy9i3TpiY7cnniHFbLHhnycuYXfFJQT7+uLZ7auxLDXmqlNTz2dQi05285mtqXUXAd4B4A16u5MdKQxoMqFxjtI2+Y7xjmfs7+6EqDhLEnM1AO8qTM5is6Kvsx6JPNWEvXwh24Sc5uukLGTk5IIzUD3lwR6RqhCUvx5+xNOdhstZ0NTYhNz87H8xgJ//zC462c1/zhavuPoZmE84nePdzBYrFBo9yho6cLy2BX941s6cdz0KCZPDYIXHbkUseV7uBQ/NeU9i/SPEZfMt3sJgsKIKZly26EU/35mcrD+nk50jwDvexhHsGXX99BA5V1nlXHV5oQDvDle9FxvoqD2LDPECduCVTktVWhhCM9FTV4ni5Kle4r0KE9JWTRLa1F2uhzgoAJHR0dBq7AelW6GQtePxZ/dTWGis62xjp4dFe8Sly0KSfJCICdf7h5h/5qhjsVHzjavi1r3caMeduXLnXu7UceflSkJKPTF2dw5knho7ddSYY294ZOxu3IfsmbnGTjRXc7F4Xs17wNOg58n2LGYrSIZQTxVP9o30aVGCt68MdbJzBvCM5D7BZmcjzvF2hjlHnnjytztSvONGmMsG7y6RjbPNRR38bDbwBCwM1J5GXKD7LGvT25OpdBAJuNR27Fg6dEJkFy6f+OjowSNYsnwZxMFiyMdG0dw7gKKCPFScOYPswmL4CXkwqpWo6+hFfmYazpafRXbxSqi62jFsApaTzHULLO0N9bD6BSMxLAinzpRj7bq1aKu7THOyR4fZDyYk9CY6OQXSvl4II6LgpdPgUnM7VhYuuWoQXWC3p1wmJ8l9AiYdl6a8WG02dLW0QmmyIC8nc/I6Jy/pnu4BxMVP0ow6tkP2XOPlevD8A5EcP+mn4ewlrhgdhX/oZPiTYx2r2Yz6unp4C3yRlZ40iUdO+kOIiEIcHBCnj6u5odHuy5AcPzEuZ/2ZPi5HIDQbjbhcV4+Q6HjEhE1GMzhrRyJVQBw0GTXhWMds0KOhoRl+IWFIiImYdVnJ+EcMQITITllNi8PYDSolGlo7kJCahkDfSVu1s/6MjUkREjIzAoM0qZbL0drRheikVIQGODhxOplnQs7lmN3S8V5GjRoNzW2Iik9EqHj2iBEiLatYAgTxZ4q4VpMJRi82pD2dsAWEIGoO5ktPPBOkDU+DnifbWwT4ha+yOwfi+bTuhgRvglwyqaKnz+wVFjjyNxMax6jaHSV78r27AM9oAWbz0GcG5Q7AExKb6ellyfVGs5nG3xOQNxhk8BqsR9A8iFhmm9hBiRIWni8kY+NIWLaGppFkyit//BO+8vRT4PG4OF9+HuFhoQiOiabzcuTURdy1sQjl56uQKPaDzD8UiT48vLXvczywfT16L51DxIq1CBPOnn531sW2mDEqU6Grtho6rRY+kdHITYjEyapm5OXnIiw4AGq5DBer67B+/RrUHj6A0FWb0XiuAsGRkcjLSruhAK8bH8XpqlYIeCzEJ8Yj1gmw9HX1wCc4BLWVl2Hw5mDr2qUz+jzW2Y7a7nHIxkewYesmiKd79ZNkJCfOYNnKQnQ2dwAiP2Qkx8xop7e1DV1DMnjrlUgqWIbI0ICZdZqbIY6OxaDeCg6siA+e6VFdWXoCFr9QKLQ6rFiaDV/RTCKg6guXkJqTidb6Vlj5IizNSZ5xr5aayxjTmDE00Iftd98BH+5Mien0sdMoWV+Moe4+cANDEOwkPWrduXNQQQCdToOCJXkIcjI/NbVNiA7yw4jBCnFUJMIFM4Gu4tgJsP3FGLGwsW1ZGtjTDr4kK9rBylZksXUYNwIZy5fChzOzzxVnzoEr9IVUMobVG9ZA4EQSrL50GdHRETBpVIhMTJwxNxa9DkdOnENyYhwMegMyc9KdsrSVXmxACt+GMaMNiTlZCHA2h5+fhEDAg9YvFGvzkmbcSzs6hB4TF2MqHXy765G9ZSs4HmKEc/UAzscG707ykkWAnw9sOpxfbUSoXdi1zq66IQAvG9fQvkwHV0aV7hgeN73T7gAyOVXb3IwRd6c90i9n9QiwM5S5AiEbXQ2VSBAarnp1uixiZOblQK3W0IxVjuXvr7yCx55+mt636uw5SLV6LFu9CtUnT6J4/ToIeBxU1rUgJ8wPVSYe2O316DWxsSEjGpdqmpC/fj2C55mVzX5/G6oqLiIyPRPHPtmHR3bdj+GGamgjUtDf14+1hXmoPlMGgZCL8Kw8sDvqoYrNQtvlOsQGiMBLTkcEb3Y1m6c3orNFsBj0qLjUiNUrnWsTtAoFahrbEBITD6tOj7QU51ESRENyorIJm9Ysd/qil/T2or1vCMmZGSDUzBHhs0iOCgUa6ptRtKrI6Z5RjI+htasfeUsLYDCa4Mt3fjAb6e3DkNEb+cnOE5fIh4bQ3NWHuJRUWExmREc6JwuSDY/gQksPtq6d1Bg5dqy/tQ3Do+NIz8uBF4sN0SwJkyRDw+iVqlGQNfMgQdrraevAoESB7Kx0sEVCCGbZFt1NLdCGxiNT7MS0Y7PhQtl5aMFGWmwkQmIjMZulpa+jG0oLkJU6qb1wHFdrfRM0BiMy05PBEzmnWSbc83XVDUjMSIHPLOO+fLEaCqMV6Ymx8A8LgRN8p89RU2UVfNJyEeM7cz3JHm1obENYWib6a2uxZMWSuSwJV/2+IQ0sAvzCp3FRRW+fuysqehNcATyjhmck9ekSuLuAPJ/lctamo7OeM8c9pv1Jznwv8H28cbH0KNJCuBCRjHYLPIpZ45ZC5OucMGf/hx+iZPMWBAYGoLq8HJd7hrBjy2oc+PQIYjLzEeLnC5FJg7LGdty9cQ0++fQQApKzgOFeSDRa3P/wA/BZQOYji2QEv/3Hx0hJjEdJThoOlJbjgYcfwMG9HyM+bykCOUBSSjLUI4MQhYbh7T/+Ad6JOVgaFoDqrgE8cv9dLk+m1wPgyZp1tXUiIWWmlOa4X8rLLmLVaue83xajEVqDPRVx55gKeYkzVcw6tQbmK0mMunsGkJM9U3vR09KGrlEplhcuwcVzlTQWeXoZaG1Dz6gERauKUTcoR37UTCm/8mgplAI/CC06RKZlIdbJYaKtuhb9GiM4Bh1EUfEoSI+dca/mmhoMSpXoaO/EXY8+hlDhTKn6YukJaLxY6JfrcMfmEvg7CeE6f64GEb5ctA2NISk7B/FO+tPZMwiLWoGBMQmKSlZB4MR34XJNI3TjI2ALeMhctgwC3lTzl81sQlnrCNS9HRRISzatAdeJpPv5sTIkpyQiMjyYUi47Kwf3HEBeySqEBPnPMJHRo63ZhAMHT8JHJIRGrcH2O7c4PUwcPXIKbA4bJpMZazevAc9Jf4jWbVwmhzg4FMXFMx3ArGYTTpWWYWxkFOLEVGxYVTBvgDdoteAIBFPy0nfW1mIkMAZLfW24WNuE1Lw8dNQ3gCXyReGSrEWAnw9gTKu7CPBOAN7RgY3El7PYU0lqTBYLuFcY6gipDONkMhdoLsShzhHgCZiTe5Pf5P6MhM70ZzrhjuP9fPx5lNaWSG21tZVQDrRgZVYchHwOyBin470zW6FcrYN/zloIRc7jXy/X1kMc6Iuo2KmhdFexP2+KS689wNtQXXEB/VIZVq9dj0CfmVKhWq2FiMfBp58ewuY7doDvRJ1LXvB8kQgEkxp6RpAVN2k+YSZS2dEGS3gMAkV8NDa2IjMzdcYctzW0ICYjDR1VNRhT67DOCcAPd/cgPDYG+w8cQ/TSQiyJDpzRzmefHcfq9Fiwo+MxPjQ6xS+AqXzhYg2yYsKg9hWjv7EVSwud5DCwWHDhXBW0JrPTvpC2LCYTPi89i7CsPCyJnnnYIHUOf7QHZv9Q7NhQhIbWPmRlzlRDnyw9DaFfANLjo6AVBThV0V8+fwkqnRk+FjVSVq+BkDdN2rVZsXv3IYQlJkM3OoQN29Y5BV1mjfo7OiGKjEOgE3MAs0adDU1IzJrpo2IlKvpLrehrbcXSuFBkr3MO3ofLa2GSjCItPgoRmRnwdaJSaG3rhrfNAv8AP4SETuN0IHOsUeFSrwy8kR74sm2IXlni9OAy10NbcboCEeHBaO/pRWRsAtKiQ3BBYgKnvQFLN5RQrnurwQteNhMiYqMXAX6uCXXx/SLATwH4qWFyDLi6sq0TVTgBABLf7qosBNyZ9hxBnhwoiJOfo92dSSPrmO1uel8IAQ6bw4JWZaJf0cOCyQSTUYfBgV7IJGM0FpbN5oHL5YLHF0Cv18Fg0MKiV8OkUyE6vRD5y3Jm9dom83C6tBTrNm28ii158116rQFe09MBmX8EogOEaLlUg7Sl+TMmobu7DyKhAOIQMT777ATu2LHB6USRg9mwUo8wP94UKcmxMll7uUwJ/wBfp+Yd4jZNfLj6+4YQHhnmNMyS+qZYLBjU2aijmbPsXFaLFYROWa3SQOgjdNofol728vbGyPAYgkODZ83yZdZpMaD3QlygYPYNYrNBozdC5IK5kTw/CrkCAUEBzufHBuiVCqg4IoQIHRzoHO5Kxk5MVAKhcPbnniRI6ukGLzIWolm0UmRfmZRy6AR+COA5j9si7w2dVk/pjWcrZpMJuuFBsEIjZx42rlxkMZuhl4zD4BOIIJHziBGzyQypTEEd/mYTVvQqJYaN3ogNENK1nW9pOFeJ6MwM6rRrNJnAJrk6THoK8NnmcXgFhUJpMEMhV4LQPGflZi4C/Hwn2aH+IsC7AHh3yWxcqclJ81cD7tPD4eiLlfgIzEJ765iq1nFfEHAX+XGhki3cDk9CtnwDXNPefvzP93HPww9dxZa8+S691gBPAFUyLgU5uvGFIviKZoKYyWiEWqNHYIAvZGo9An1nBzqpxoQgkWtnRaIR8JmDiWx8nGT7mymZMytEAF5q9IJ4NkP1lYp6vQF8F2GIpJpcrkJAwOy5Eoj5QWllI5DvGlRIpsbpTm/Td9RcYzfrdNCyePBzbqimzblzH71MCm+/QJcZDE1qNYw8EUSc2b2X3Jk/3fgYuOIQqr2ZrRiVCliFfuC7CL2ca24MChlq5EBR3Oz7Yr5PsFIuh8UGatqTK5Tw9/ODXqeFN4dLWTMXbfDzndHJ+osA7wLgmdh2ko+dACrNMEdoZ920X88VBufOss1l12f6NpdHPulyYIgQ8nG9O7edUYdc7xdEMsi5vvyzvXtRvGYdxMHOnbcWdPMbfNE1B3gPjU/S1QED1y7p6cBBUtRMhzViw/cXciEKDIDJ5o3UxJle9N3tnfDm88GCDQNjKiwvSJ/Rw76mJiot6rkCGPl+SAieCc4VJ8sQm5oEq9EEb74QUeEz+1NVVQ9/IQ/efB4UGiPynTi/dba0ge/rA7PBCK/QKMQ4hqZd6RkZl0WrRmxyPHwDxRAHzvTqrzl/CcHRkYDFDL3VG8kOoYTMANu6+gGdmkqnwphERDiR4qsuVCGceLbrjQiNDEccTBsAAA2gSURBVIdg2uGFOKPVKQFFdzsCzBokLiuErxMv+qq6FkSI/aGWyRCYlIpgJ6Fpzc0dUErGERQiRnLqTMdAkpmtoqUfyeF+GO7oQnpxMfhOUL5uSAHdUD9ENiMis/MQ6MSptKGuiSaeUSg1SE937oRoMRowqDQixsl6e2gbz2hmEeAXPrOLAD8N4I1GC/iCBYRqLXwNPHYlicnUqoz0IELIPcj/HYt/EB9msw06tV1NP9/C4bEg9OG4BHlCcMMnTjTXIXxmvv1faP1bBeC1MilGFRp4wQaBXwBCnYSKNdXUQmXlYGlmPPolGsRFzbS1SoZHINPqwfaywcIVIclJnaHOTkhlSmQtzce4SodgJxqFrsYmeIsIMBsQFB6JQL+ZaubO5hbIDDYUZCSgrX8caYkzve2H+vphspJsiWaEJ8RD6Mzx7eIlKCxsrMiOh8bKhr/fTI/zvvYOmNlc2ExGiMQhCHMyP20t7bDAG9FhYthEfvB1Ill3NLWCIxLCoNYgLiUJXIfcDGSPEWe0i/UdCI6KAlsyjPCUZPCc9Lm5qQ0ikQAajRYJaalwFsjRUFNHOQLiQvzgI555QLJZzLhU24zw0ECMjUqRW5DjVIqvrmuBT5AYPiYtAmJinDoPtja3QyDkQaczIjVtpn8CGZtJr0NlVROKV14fD3pyT0+GtXm6vcU4+IW+VW9EuliDGSaTFR3VVRjWGZBbkA/56DBGxySQDI0gqXgF5HWVSM4rgNxoRjjLjLI+KXhjAyhetw5SvQkcmwmtdY2Iy86GD8sLRnhRD9kAfz+cOH4aLC4Xy4qWoaWqCnqrjYatKE028LhsCFjekGr00MulGFdpwZKOITQrB0IhHz5CIVQqNUZHJRjobMPqVcvRyQpEpEEKE7zBFwoRFBAAvQN4///2ziymreyM4z8bsCEEjDGGBDLGgNnCFsDZGJLMJM1o2mqWPnR57VOrVtVUVV+rqmorVeqoalVppJmq6kOltvPSaqSRpjNNJskMSQghhC2sxizGGBtv2BhjY3B1b0oSYgOmJZOSnPPK8bnf+Z17+e495/v+nyTHuLb60MmnZyjJzctk0Rchvn5frGe3LSs7HXVW8rPJ3Y61X/rvFwcvia9I9b2lNusNUXlEl/g1FIkiyY5KzT7nwmRKjFr3zjux2uepb2pgfHiMhobEL3jPnB2ry8/xY3VMekKUPVJhcOOiM8MjLCpVhD1uKurr0CVxugs2GzbfEiyHyDeWJ41s97oWiMUV9PXd4+z5s6iTbDHPTk2jyspmwrMka6VvlDN+FMCEZRrtARXDkzMcbWhI+sLhcvtZXw4yaZ+n5aQ5abS5bWqWSMAnP6vNx1sSrhVfX2Pc7iPomCGmSKOltTFpvnh37xAvFBdRqNdt+dJ893YPR8qM6LfYEZOOSXru9JGn0TDvDcjR78m26Qd7B0hTqeWjEPOplqT2WEfGmLTZMVZWUZFkd0Ni6fd45SC8/hkPTWWJQZxP4pmWPkpkOb09aqmoG6Z6qb3+37CXtklz2E78JdU5bvRLUfgw5WF3UkhMeaD/dHz8qFxSGNzYcX5QLja2Gqfndje2BR/nzp1mbdFHMA5TIxPkVFazOD/HK+3HmbE7yI9HuGGZIz0tA91aiLvuKK+2N3H70qfkVteiUcTxBpdwu7x881tv0vVZB6tpGVQ3NmIbGSY3XyuruLl9IXxZmdRos3GGoeVUK9bBe8QW5hlaUZGZFqGqII9p/xLFh0tYctiJKJQUn2hj9pMPWNWWUF6sp7GpnnAwykokwmosijZPQ2xVirq/T2A9vo5WJwXHKAjITn53CKWv8lytekcZzd2N+v/fe68f4ic1Y79jjoVQFCn2yRtLx1yVmCs/3PE56/pisjLSWFxaobkx0XmPDo9TUVlO350B/KFlLpxvSzBZSpM7ZCzl1vgcWbkaml9IPJP950dXaDXkoy6vxetcwJjEadzp7sdUpCGoKcIxNs5xc0PCtQIeD5PzftxOZ1JbpB8EXC5cUQXBeHpSW6Q+HdduolSpOX28gaHxGepqE79Sh0etKGKrGA7rmUs7iEmTmL7W03UXt2+RE8dqUeVqOJC1WcBHSl37tH+KtDQFhyJ+jjRLQjeJZ1uD005qijR09wzSfMKMOsl789C9McpKi+ntHeZ0kvTI2FKQ244A9r4+jh3J53DryaTn+TeHp4k47ZiK8sgwVlOUJGJ/bMwq58JL/zf0hcn1CJ7UvftFjpuKDHKq9uy5Q05BnjpV26R+0stR+g5y16mOt/cO+YsTznkgVSudWaj/hy16z2IQnWbrYKHHYfZf/heNFx7quacK+8FbVRwuX+7gwoV2OfDH4/Kztr6GUpnGwQPZqDLTia7E5NgB+bxeqUBfdFCOog94Iym/GEtvQhpdohLZhh17+aa4WwZPuv9+cfBPmsPTHt/jWUS3jcyq7OjDMXL3yQ5TKvfVbhzI+rok0LX9Km33nEpZD3EpLXiHugVP+z4Q1xcEdkvggYMP+lf+axGYh0536+2k+8VDEs/HHzV4p3z6R/tGolE5vU1y6FJ8/f2td0nFTilLxEoRxdIVN7Zlpd9KTv5Atkp28ivL97d0d2oZqjSkLf7ntWXnbJ898LxyEfMWBPYDgY6rV9GXmuRAxtlAmAaTgatXJHnjl8jYRbqfpLdgD63KaYKdN27RfPI4nplpllUHMeo1XL3exfmXXkw5EHvR50ejzcNpGWNg0kbbuXNIwk41zS2suJ04IlBn3Lomwmb2cfq7utGbqtEoYowsLNFSZUiw05QkpibZGq4tL3P9Th8vtp9EkmdGf5i2aiM9kw7MRyvo6eqW7TyQol/w2GwM2JycPW1m6O5djPWNKEOLCXaqd1gPv9NJ7+gEL51t47Or19C+UIbhoJppX5CGyjI6r3dy+uyLm6YkO/j9cKMKGwUBQUAQEAR2QWA1zKUrnZxoP83slE0uNJQVCZFjKKPf7qEpSazKVqMveTx0+dcp89soqm/ANWcnshxDk6MmOO+i0nwMXyiyqcDQVmNJGhATU7OYyg188Jf3MbaY0a1FyS2vwGGdIByKUWrQoT1UnNJkpRgcKRi1t7uX9SgcayxlcsiK8XjrJjslgapUWng5LIsb2RxeBmYdXDzXRu+1W5xuq2N80EJpazMO6xTVdYliWcnGj0aiuKemcAdXKKmtxj40RCgUe8zOeYxl29sn6T4sLnjQHD7Ejc8+55jZzMK8iywpsPtAJnpdPjc773G2vemBGcLBp7Lioo8gIAgIAvuMgLSrKR0xDo5YkcIcdAV5ZIYDsoPvnfXKsQuptng0whVbgDLvNIdbWnHZZlgJr5GvycQ7O0fVCTO+pTDag9sIMj1yMSmAWwqylI5XIn4XowMWTG2ncIyPEQqvU2ksIFv3sKLjdnZKtg2OTVNVW0HPjV5ONpczfHeIira2TXZKBbZSaa6ZWZaVGZSWFMmZOR0fXyWiUHH+TD39d4aoOHUSh2WCytrKVIaThYvszgU8s/MYza3MDvQTXF57zE47hkeqXCYbeDUawWZzcPCIgUK1kq6uAfT6PDk9NJ6pprhAx5Xr/bx85qFgmHDwKS2R6CQICAKCwP4isB5eZnTKRr6+CFZCBMJRjKUlWCYmKa8oR61KPS16enSUuVAUc10VFouV4lIjAZeTiCINQ5EO69QMFVWVSbM4HqcmlSYeGrXI0t/KSIxQLEZNbSWWUQv6Fwys+tz4I2vUVm9fn2Jj3CX3AlaXh7ycXLLiazj8IRqOmhgZHd9kp2mHL+SN8SxDI8SUCgp0BSwsuEnP0VCgiMlZL3W1JsZGpOJXBgqSVGVMdofMjFsJRaMYykqZmZgir7iE9NBigp2aHV6OXLN2PMEQVTUmLCPj5OiLUK4sE1iJUnbkECMT05hqqjalggoHv7+eWWGtICAICAKCgCCQEgHh4FPCJDoJAoKAICAICAL7i4Bw8PtrvYS1goAgIAgIAoJASgSEg08Jk+gkCAgCgoAgIAjsLwLCwe+v9RLWCgKCgCCwLwn4vF6udd7h4stnyJZVEOP87Lfv8tMffvfBfC5/cokLr3yJv73zDifOtKMuLqXkMZEnn9eFNr+Qn//uXX7y1nfk3/Z1dzPkDlJFkNZXX0/KZ/Tzy1SfebZKeu90IwgHvxMh8XdBQBAQBASBPSHw0acd1BTmMROJ09PTy/XOW/zh929z+R9/J6opRLMW5qtvvMaf3v4N3/7xj/hjRw/hO9dRaos4U2XgUmc3Xz5/CkVmHu/9+X1ea6xAf+5VAtZxufZJeHKYI5oDZJ+8yMyUhfFRK0SjFGqy0aWtklVaTTRNxScffkhh5VFC1jHaX3+D2i1qEOzJpJ/iIMLBP0X44tKCgCAgCDxPBCQH31BSQL/Dy5TdiWukn++99X26bt1lLUNFejggO/j3fvkLmi9cRGM0MdjZSX1DPf03b6DRFdBirmfCtsBfP/yYH7zcjK/8GFHbJEdrKnn7V7/mrW98hbH1HDJU4PUtkR5ewlCgZcXtIKotIr/oEP33RmlsaqLv5g3e/PrXntklEA7+mV1aMTFBQBAQBASB55mAcPDP8+qLuQsCgoAgIAg8swSEg39ml1ZMTBAQBAQBQeB5JiAc/PO8+mLugoAgIAgIAs8sAamiqmiCgCAgCAgCgoAg8IwR+Dd3ebwHOvI8I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6"/>
          <a:stretch>
            <a:fillRect/>
          </a:stretch>
        </p:blipFill>
        <p:spPr>
          <a:xfrm>
            <a:off x="5942963" y="463458"/>
            <a:ext cx="2645306" cy="1375139"/>
          </a:xfrm>
          <a:prstGeom prst="rect">
            <a:avLst/>
          </a:prstGeom>
        </p:spPr>
      </p:pic>
      <p:sp>
        <p:nvSpPr>
          <p:cNvPr id="8" name="AutoShape 4" descr="data:image/png;base64,iVBORw0KGgoAAAANSUhEUgAAAfgAAAEFCAYAAAAPJPW4AAAgAElEQVR4XuydB3hUxdeH393NZtN7TyCBIIGEKlV67x3pgqJY+CwoKioKqNi76B9EVBSUIiC9g9KRTiCEQBJIgPTek63fsxuJIIFsyg0JzH0eH3Uzc+bMe+be3y1nZmQGg8GAOAQBQUAQEAQEAUHgniIgEwJ/T8VTdEYQEAQEAUFAEDARKBZ4g4H8wkIUcgUqSws0OgNKC4WpgFarw+Kf/9ZptaBQoJDJTH/TGwzIZTKMv+uQIddrUViqKP6rOAQBQUAQEAQEAUHgbhEwCbwuN5t3l23j8ebeFLn5gUJJ7rUYbOvU5+135/LOe++iys0gJTMXn+CmJBw/iKtfHf7Y8RePTBjH5aiLRJ2Pwic3nibDx3P0xEm6dHyI02HnsXJ0ITkpif6d27F77wG69eiOUn63uivaFQQEAUFAEBAE7g8CJQL/4Zo9vDWyI6Hh0cTnqkmMiKBJ9+588/1ifvliDms37KSBqz2XFc40bOhPoKMth85F0q15EH+fDqWOoz1nt2/Ev3VHTp05g42TO5kqR6LOHqOni5IzmUW4eHkR2KoDHUIC7w+6opeCgCAgCAgCgsBdIlAs8AV5fPbz77QK8KVduwc5Fx2HviiXS5mFWGUm0q5ff9KSU3CVaUmzdSc2PIz2HTpw/NABOnbpRFzcNRr51+Gzue/TpXNnsLNHV6Ql386JK5ciaG0rB1dfkguKaNGyJR7O9nepu6JZQUAQEAQEgfuBgE6rR6u9OYfcYNCxevUa1q37g7///psidVGNQmEBPKyyo5vKmgCFskKfu1ucPIjcztbUL5FkV6PCK5wRBAQBQUAQqAoCRoFXF+lLTIWeOcUzU58iNPR0VZivchutlCret3PFQV7xb9jG/Lc2l8+jsLcTAl/lERIGBQFBQBAQBGoEgRsFfuOm9YwZ+3CN8Ks0JwZY2jDH3gXdf/9oMCBTKlH5+1N4KRpjQjx3eK6/rcDn5RaQnp5ZYwFcd0yvMyBX3JynL5PJ8fR0RWlpfMEhDkFAEBAEBIH7ncB1gd+5aztDhw2qsTi6WVrzkb0r/75rKHbVOMEtYO5cbJs2ReFoiyYlnZSVK0lb8wf8M5Ptv526rcAnxKfg7eNeYyFcd0yj1pYq5NnZeTg4FH93EIcgIAgIAoLA/U3AKPD5+UU0eKAeyclJt8BwdHSkTh1/rlyJIahhI44dP3pLGRcXF9LTM4xyazZMGxtb8vPzTOVlMhkjRoxmzZqVpda3kclY6+SNfSmv5Y3f0W2CQ1D5+qHLz0OTmmp6es89fhTjQ21pR5kCHxWbQH0vJ+KzC3CzU6LSaUnNzEdu74irY/F7/bt5CIG/m/RF24KAICAI1A4CRoEfN248q1aXLq6vv/4mwY2Def2NVxn18FguXY7GQmFhSrx7sOWDHD9+jDV//EHPnj0ZPGgwu3fvokmTpvj710On07L011/o0qUbCoWcqMgo+vbrx7q1a/nyy694ZOIEEhLimDP7PYYMGcybb75Bo8aNmTPnLfT6f5/VZ9o6M8jqdg+mBmyaNce5R28Kr8Zg5etP0tLFaDOMNxylH3cWeG8XkpLSyUpNIzM/n+Cgutho1WSpnMlKSyPA3++uR/a6wG/dup3oqGj+79lnkMvliCf4ux4a4YAgIAgIAjWGgLpIg4enB1lZpX96Xr5sJSkpKfy+6nfGjh2LUmmBQqEkMSGB06dDmTp1Ki1btGTAoP4MHjQEPz8/5HIZf/zxB9HRUfTp04+uXbuSlpbGxYuRLPx+PgMHDKJdu3Y8+9xURo8ey/79+/hz914SkxKIuXyJr7/+mtOhp0oYbXL2xkVevKhcaYfBoMcqIABLL1/yL4Shy8y5I987CryXtxMpSZmEnj5FXpGG7t3aYf+PwGenpuEfUHMEXl2kNgVDYVH8PV4IfI05r4QjZhL4v/Gj0NRvyaL3ZpbUeHLCWEL6jGDKwK7079GTJA0cOnoUN3ubUq3mZ6Txway3+GrRTyic3Jj14ce88Oh4LBXmZeL2avcgfaa/TXBePF/9GcquXxewe/0fNOraB1+nu//GzkyUopggcAuBS9GxBDYIKJWMnZ09s2e9Q2TURZqENDHpiLeXL87OTmzdtpVt27bx1puzcHf3YOfOHWi1Wnx8fNBqNaxbt46IC+EMGzrC9PfsnGz0Oj2LfljIkMHD6NevH599/gnOzs4MHDCY3r378uefO8nLy+Pb/31DTk62yadgC0t+dPS4/ct/Gdh36IjbkKHYhgSRsWcf6evXUxAZedtEuzJf0V+MiadhgM9NUDRZ6aQUgY+Hy10fRuIV/V0PgXCgigiUJvCpyckobWwJ27ebQZOf4fTJE9T19iQlORnjlF43d3cs/1k62ujG9EdGsyY0mgN796GOPE2rHr2Yt2ozo7q2JSuvAC8Pd7JSU9CprHGxsyUtJYX8IjW2Dg64ODpwXeCfG9CNrEI11uhpUL8ev+09SnMvJ5w8vLFSyIiPj8fF3R0rS8sq6r0wIwhIS2DKE8/w408Ly2zkmWemYtDDwu8XlFm2KgtMs3FkjPXt14RxHjoEuUFBg4VfkncilJyzZzAUqkn5bTkFUVGlunJbgU9OSsfD08X0fcD4yvvGo7TfqrKj5bFVmsAbsw2NswDsbvOUUx77oqwgUF0EShP4oT270nL4JBQXjvLBT8t49MXXqZcayZJTkdSxsSDH3pODG38vcbFFHQ+e+241UwZ2Mf32yvDeXPBswZNtAnhjyVrO7d3F60N7kdJ5FGM95Eyc9SE927Zi/c5dxF65ypjeXUxP8P4J4czZdIz3hnVg0vTXGfjsq9hHHKb++Om8PKwrXl5eHDofTUhd7+rCI9oRBCpFoHmzlpw5W/qcdxsbG1o92Aa1Ws3p0JMUFVVswZtu3XqyZ8/uCvn5jb0brSytSq3rMflRLGwdsPT2wq5VC/T5BeSdP482KxN9QSGpK1eiSTYm3d183FbgjSKpVmsq5OjdriRDhqVKebfdEO0LAuUicCeBf7hVEN1GjiPpWiyN/f2wcPbA0VLB8Zh4NKkJJe009Xbl1SWbmdS7vem3N0YN4KRNIM92aXSLwC968Qn27tjJnp3bee9/C7gan8Ckgb1uEviIXWvwdLBje/hlEv7awBs/rWLVm1Pp9Pb3xO3fhMVtpueUq+OisCBQDQQaBTXmwsWIUltq3qwFCxd+z5dffcFzz75A5y4dsLa2pl5AfSIunDdNUTMeSqUSjUaDMZve+K3deDg5OZOXl2v6/a+/9tG9excsLCxwdnYhJSUZBwdHU/a8m6sb0ZeKn7SDg5tw9WosOTn/fkOf7+BOC6XqFv/sO3bEc9xYbJo8QPbfJ7Bu2BC50pLcM2fQ5eZQGBsLcgtSli69JZteLHRTDQNLNCEImEPAXIEPqVeXR15+i24PNgELJZ3atysxP2lAL2KsPFnw1ks8/uKrXA49wXNfLKSlLJMZP6zg/ME9jG8TgvXYaTROjuD3kxd5ceIoJj75dJkCH2SlpWHTVrTxc2XkvN+Y8FAzc7olyggCNYLA4EFD2bR5Q6m+NGvagp9//pmff/mZcWPH0aVrJzZu2MyWLZvx9fXj8OHDvP7GTH5fuZJhw4YSHn6epOREIs5H0KpVa3r16s2AgX357ddljBs/lk0bN7Nz1y4S4uNNU9SffOopUpJT+PrreTz4YEvTNL1hw0aY6hjfGhiPOXYu9FXdkFsjk+HcuzdyG3uc+/cCrYa8s+EoPTyQW1lTcDkahZ09+sJCNImJaNMzUSfGUXDhYkkfhcDXiKEnnBAEwCjwC5avLkEx7ac1XP71a9Mr+huf4Fd8+gHvr9xAoLszni068MPHc0rqxJ49xaTJUzh06jQySxUq9HzwyyoGNvCky+DhdO/Vh8jjhwmZ/BKd9Km8+8OvdGnbmrUrV3Ii9hpTh/e75Qm+eX1/fB/qx/pfF/LBE+P4ePVWEhMTcbAp/XWiiKUgUBMJrFy+hrHjS1+9zijwn332OV9+9SXPPfssEx4Zx5w57+Dh5oWllZLly5fRulUbZr75GuvWbWDYsCF4eHjyw6IfOHjoMM2bNePDjz5g3tff8MEH7/HKK6+ZxDvs7HkWLpyPja09x44dpcNDHbkWd5UHW7Zi5MjhNG3W1PSUbzx6W1rzrr3rTUl2Bp0Gl4FDcenXi4LIKAouXyEv7AwPfDuPlM3r8X38CVR1fEnfupsrn35KQXg4shuy8IXA18SRKHwSBKqIQG5cLPO3HmDGlAmVtpibncXPH77D/LBUzm1cUqGNLyrthDAgCFSQQEG+Gidn+5In5hvNNGvWgu+/X8SvS5cy6dHHGDJkAF9+MY9Dhw4yePAQvlu4AOMr/g8+nMuJ46f44YcfaNXqQdOTfPSlaEaPGsP06dNYv34jr7/xGt9++z9mzZpFt67duXQpCpXKilOnT9KpY2cmTBjHtBdf4vPPPmf4iGGcPx9ucsUSGTtcfLD8z2cvg16L95NPI7OxojA6hrywMKzr1SM/8qJp0RuDWo1j1y7Ez5t3Cxkh8BUcLKKaIHC/Efjs1Wl8s2kPJ86E4iZSXO638Nf6/mo1OkKahHDx4oVb+qJQKHBzczcllV9/orazsyv59m6cFmf8jl5YWGj6d/36DYiONk5Pg0ZBwcTEXqawsMD03b2gIN9kJzDwAc6fP4dKpTIlqmu1OtO8eWMCn7e3D6mpKRjbNdq8fnzv4E6TUr7DG3Ra6s6eQ+6pk+SFnaPh/74hZdN6LJ290Gnyif/sy1KXqxUCX+uHreiAICAICAKCQFkEjCvZnToZSruHWt+0elxZ9arz7yH/zIX/7zr0Rh9kKiX+c94h/rvvTAKfvmMn2qwskpcuve3KuULgqzN6oi1BQBAQBASBu0LAKPAatZ4XX3qh2ue4l6fDr9o4Mdy69EWlZNYqXAcMRm5jS2HURbL/PnzHZfGFwJeHvCgrCAgCgoAgUCsJXN9NTqvT8vgTj7J69b/rR9SkDqmQ8b69Cx0srUt3Sy7Dvn0Hcg4euO0uctcrCoGvSZEVvggCgoAgIAhIQuDG/eB1Oh1vvvkaCxbON81fr2mHUeTftHWmt5VNqUvXGvS6m7Llb+e/EPiaFlnhjyAgCAgCgkCVE7j+iv5fwzKuxcWa5q1HRJw3rQ1/fUGbKm+8ggabWljylp0zXnKLW7LrzTXZ5vJ5FPbFr/xlhprWQ3N7IcoJAoKAICAICAIVIFDTZa94C7UKHjdMuxMCX0GGopogIAgIAoKAIFCTCQiBr8nREb4JAoKAICAICAIVJCAEvoLgRDVBQBAQBAQBQaAmExACX5OjI3wTBAQBQUAQEAQqSEAIfAXBiWqCgCAgCAgCgkBNJiAEviZHR/gmCAgCgoAgIAhUkIAQ+AqCE9UEAUFAEBAEBIGaTEAIfE2OjvBNEBAEBAFBQBCoIAEh8BUEJ6oJAoKAICAICAI1mYAQ+JocHeGbICAI3JHAzt+W03rESA4dPE6/bm3RaHXkZmaicvfEoigfSysrdMa1x+UKLJUKvnr3Y3wbNqRb/77YK+UoLC3RazXo9AasbawpKihAoVQi0+vRyeSolBYiAoJArSUgBL7Whk44LggIAvvXbiBeZoutnTUqOXg52eHg7o6tuxvZmTm4WCmIiLiEPj+bDj268MXXPzCpX2cybByxUyj5+8Ahsq7F0LNja/LkStQuXly9cIGCQi2kJTJsymNYVGrdUBEjQeDuERACf/fYi5YFAUGgkgT2r9/Eg22as/pQOP5eLvg62KBzcMHLzwvycrgUn0zK1Wu0bd0CZxdHvvzqexp7ONH8oXZEp+eRfimazPR0+rULISoxHa8WrTl35Ahx2YWM7t0RR08PFDes7V1Jd0V1QaBaCZgEPjU9nWdmvFmhhieOGsnQvr0qVFdUEgQEAUGgMgRyMjKxd3YiLT0LO5UFGXkFuDk7goUFiVev4erpSWFONhqZAg9XZxKTUvDycCMnr4C8nGxsrG1Qa9Q42lqTm5VD6LnzyJ08eTDQhyy1Fl9Pt8q4J+oKAneVgEngc7R6fozJq5AjnV1VtHK2rFBdUUkQEAQEAUFAEBAEpCFQaYHv4qbiQSch8NKER1gVBAQBQUAQEAQqRkAIfMW4iVqCgCAgCAgCgkCNJmAS+Hytjo0xKf86KpNhkFsi0xXd7LxMDjIl6P/9vYWbPUFOtjW6k8I5QUAQEAQEAUHgfiNQnEWvK0IXd/IGgbcAa2/Iv3ozD7kVqJyhIKHkd7lzADJ77/uNm+ivICAICAKCgCBQowkIgf8nPJePH2bmF/9jzHOv0KWOA4kWTgR7u5QELzb8DM9On4Hxbce4/3uJJ0cM4LPXXybHzp05b76OPC+d/oNHUgg4eddh1W9LyjV/NuHoX/wWp+aV4X1vGjD7du+jY48OTHvhFb795qsaMJj0TH/sMb74eYnJF726kMhL1whq1MBs3/as/Z135i0wlW/RbyRfvPYcN041jv97N7+nKTCc3EOrERPpEhJ4k+3Qs+doHliXIROfYN3qlcjNmMb0+YwXseg0jGlDujHx+eks/eaLm2zGHNzN6ug0Xpk0usx+vPbEZCa9OZeQ+n5llr2xQOjBP9l8OZ+Zjwwy/fzE8y/x4zdf3t6GXsu4vv1I1OpQWKqY+tos2vq5Mu3H3/nj49k31Yu9EIF/UKOS3w5uXsvOVC1vPzrqhnIGIs6G06hpSLn8FoVrNoH09AxcXJxrtpPCu7tCQAj8P9hXfP4+V/W2HMwsJCD6NB8uWYq1pdL0V0NhPg+1aMGnq7fQ3FlFh+69eOfrb5n++ERmzv+Jp4cPgKwk+j/2KlvW/MycR0dR/41v6G+dz8r1m+jYd5DpZuHHZauRq/No028oD9jK2Bp6gcEdWrN45ToGBNjz8aUiPhrWnV9XrsK/RRsedLKgcf8xbNu1ndizp5kwbiwn9u1hz+kwJj42mZwrUZy8HEdcTDTjHpuCp4ONyd/4qIus3LyNfiPH4FmUwfbIBBrZyki3dCA3JgI7SxUxOiWTRgwmLfYyq9ZvpHXPvjzUJIh1y37lSk4hjzzyCNb6Ihb//AsPtO1Cr/YtObV/Dydj41jywVz2hUeY2nrvuafYfSmZX1euIGrfTk5eiWfKY49hb60y/T3xcjS/rl5Lm35D6Nq0oem3Vd9+QaRtIDPG98Pfz5f9UVdJPLqXk5evMWHiRDL+XMPnCRYY/lxFr6mvkR52ginPPMl3CxYQEvQAE598lnmLFhF74TzPTX2G0/v3su9sOMNHj0NVmMXRC1eIPnOcoeMnUc+reJrT0wN6sPpoOBcvX6JD/8FcOLCb0EMH2H38NBMeewxF8lVOJOfS3NuF5WvXE9SuK/07tuLIrh2cjI1nwrhxONoU96l/i6bMXvoHDzV9wPT/MWdDWbN7D+MmPcaJXdtoO2gEBZGhJDn44pIZx+aDRxk5ZhyXDm/nx7Bslsx8ylSveccuvP/C/6Hz8KOFg4J09/o0d7Vm1Y59jBk+CHQa6tnYsDc2kfzL5xj+4psc3PA7y/cfZ1Ln1vy8fAUNWnWgqbsNrdt35aNlqymKjUJuIadRcGPSZSr6NnmART8tpmG7zrinxzJ42kyWrlpLj5aN78oFpyobvZaawZR5y0pMtm3oz7v/3Dxd/zE7O4eYmBjc3dwJPRNK3759kP1zQxgXF0/E+QjyC/Lp168fygqsWnctK5v5B4+X+NDMx5OxLUKIirrEuXNnGTJkCDt27CIkJAQ/Px8y0jPYs3cP7dq1JywszFSvT5/exdcZg4GiIjU7d+7E0dGJLl06mYUr7PAJIrceLCkb0LoJLYf0ICkphZMnT9CrV0+2bNnCAw80JDi4MRcuXCQs7CyNgoLJyEjH2dmFkCbF40GtVqNQKNi8aTNu7h506NDeLB9SEpIIPfLvW2D/BvV4oMm/N5w3Gjl+7AR5eXm0aduGnTt3mWJiZVV8biUnpVBQWMjJk8fp1KkL7u6uZrUvCpVO4B+B16FL//e1O8Zv7Ra2oMm5uZbMAoOFFTJNbsnvcjsnZNZ2tZ5valQEz7z+FiPHPMJFrSUd3ZS07dgJBxtrcq5G06jXYOIuhJv6OWlQP3o89wbzp0/laHjxb0aBD27fh5HDB7F+9Sp+P3yCni2ac+DQQR4dP5Zv539Lp559SL4aS8MHGrNs/ufMXL6R5bOn06zncA4vmstnl4poln4Jp8YtmfHSi1yNicKraQcSzh2gW+fe/PTVhwx6+V2O/PItvZ+fzezhnfl6x1E+njyMySv3cfanz4yXCXp36sysjz7msUmPExV9nhYPNEbv4sa6rVuZ0b8zE/63gjXTH+OJLxbywfTn+Wbpcp4dMYjNh/fRfcQURrVsgCqkDbn7N+E1/Am+eWIEy/48wCMTHmf1bz/SoXN34hOumbq98/t57M6QM7SJL7NW7GLxtAk88ctmdnzzvunvH854mR6Dh9Nt5GSykiKxlBUL/IKdR2n3QB3WHzjO4rde4N3Vu/hkyigGzfqcnS+P48vEfwT+yZd4Y9IEImIiCfDzY8uRYzw5cTKHNq3CLagZiedO0H7cVFZ9MotH3niHb177P4a98Sn7P5jOK38cYtXX75r8eHpofyY8Mp5NaQrW/fojO796j2Ez3mPXT99Sb+AY/pw7je/PJeFw/m8Ch4xh2byv2LDqV3o//Qozh3Tjl9BY1v/vE5OtGwU+NykO3+DWHN2xnimfLmJ8I3ey6rXi0ooFfL5hO42atmTlvI+Z+8MKZj7S/2aBb9iQHzbt4LWxw1m1eT2j3vyK19r7szPbgs9eefYmga/r5UqrJiH88vNies36gmEF0TSa+Dx/b9/Gwh8X0rFxU85euUR9X2+W7zlC8oHN/BpXhNuB9Uz9+Q8WzHqV12bMYNjU6Zz6c0utP1+NHbidwKelpRMddYkmTUPYvfMvHJ2cKCgooHWbltja2KE36Dh18hS5uflkZWXTomUzvDy9cHAs/3XsdgK/a+efeHi606hhYzKy0jkTeo7efbqb/MrKziI4OJitW7bRvEUz6tevR1xcAjExlwkKCuLypRhSU9PoP6CPWXE69/cpLm7Zf4vAr1u7kfqBAdSvX5+zZ8/SqFEjnJ2dTOUS4pOws7MlNTWd0NBQhg4bRGzsVS5diqZjxw5ERUYTERHJyIeHmuXD7QT+6N/HcXRywMfHh8ioi7i7exAdFYNaXYSvTx2CGgey+vc/GDt+FMeOHTf5FRgYaFqU6NSpswwcaB4Ds5y8DwuJJ/gbg24w8O3cOfRv24JED392n4lh9mMjoSCXhg1D2HsqFHsl9Oz4EJ+s3syrIwbdJPDGJ/ita4tfXRfl5+P1UB+ST+5j6shB9HnxLaY9Polr0ZG0DHqAuXPf5fP1u/jtrZdo0WdkicDnrP+FliMmsPi9dzkXG41nk4eIP3eQ7l168/HMF/hkXyTrPniFB0La8dErU9h+OZ1XH+5Ll/cXkrjqewwGLc3qN6BVl65kFahZs+I3Rnd5iIs2PhzdsprxPTrxy679rHz9OZwGjuLLuZ+x78/NzBg1jDeWrWHJB++x8o81eHXojdPlU6i9A8hNSeKTOW/y/Oc/sn3Zd3RqFMzhqGhTP3ctmsfONBntHXWcsg7g7UcG4t97BFf/2gg6NZ0aNeLxj77lxadfICUlCtU/Am98gp85ufji8fvn73NM5sJbo/rSoGMv9v9vLt8kKYuf4J98iZmTJhB++SIBdfzYeuQ4Tz7yGIc2rcatUTMub17Os5tPsfj1p+nUvRf/e38W01ftZ887T/PwjC9Z/YPxpqdY4D//YzOdGzXgnIULO997mY93nWTdp7Nw9fZj/ffzWBGVzozB3Zjz/gds3LKVo+tW0G/6HDo1DcI5sDHfzC1+LW4U+Nd+WE67kEBSYqJp2KYz40YNI82g4td3X6XrgGHkWjsScXgPHvUbMLhbFzQObjzVp+3NAt+uI0cP7uf10UOZuWItnQMDsHRx5/u1m2lf36dE4HdcjMHNQk3b/mPY9PO3dH3zC84s+JA3Z77J2i2b+W3PEV4e1JezVy6bBH5f5DVOrfyepdfySV70JRsvXkKdm4W9Jp/2j/wfp/7aek9c6m4n8CtXrqFN61ZYWduw56/dpKVl0CDwAdq2b4VKacO+/fvo0bMbxifJjIxMWrRobhI7o6iU97idwGu1OjIyMtCrLcBCw+lTZzly9CDTXngRWzsbli/7nfETxrB9+y769OnFxnWbGTJ8ANlZ2SZ/w8MjGDS4P3J52evknj96mohN+24R+O3b/qRJ00bIsMDbx50Vy9YQHnGG1197nQ3rNzNm3EgS4pI4eeo0Awf2Y8f2P+nQsQ1W1lYmH/76cy/jxo8qeeNxJza3E/jc3Dy2bd1J27ZtOB8RRt26/lyJicfCQo67mychTRuy5JflTJw0ngsXLpjeYNjY2FK/vj9bNm9j2IjB5Q2JKH8DASHwN8CIP3uCT3aH8mr7+vy45yiuDZvz7Ijib+JXIs7RtWdv0gs1fLjwZ6aO7Ee7kKa3FXgMBr5+dRrv/7KCIVNf4qNHRxDQog0eDna0f3QaS2c9S7vgEAoc3UlMzS4ReNfTu1my6xD2Kjnh587TMqgBg16dw96li9mzYzMje/XkYFQs363eiFXUcdZfulngjb5+N3cOb82bz+BX3uFFfxULY4rwiT1JYp0mxG9cgt7GniOxKZw8dYLN337GW19+y0NDx7Fmwaf0bN+Os1fieWf+j3T2tKHvyLG4hbTj2M51zHh0HOuOheFsBaFnzpm4XDt+gOa9B7Noxz4+e2I8kakZbNq9l3aNA8GgZ3KfbuyMTiAlMZW49GTcrJQlr+ivC7yuqJDRfXpxMPoK36zfQavEk/++on9+FqcWvMeiPUdQZqSx/VwUr44agHurrmxat5qka7E8MmgAu0+d4c2vF9LZy+q2Av/F2q3knNxLnXHTKAw/ytPDB7PuWCjvLd9Ap5xo5p1JYIyBsRkAACAASURBVHiAM5Onz8DRrz4nDu1lyvDB7D4TwZIN2+nfOrhE4PdGXkIhl/PSV4vR7FrG9zv28cXydTzapxMvPTyIOpNfZ/rAjjz/8EiW7T3A2/N/opkq9yaBb9+mNeqsLKwaPcihDSvZ9Nk7TN9xhgs71hTnJPzzij5ZqcLKzpHvlq+hmaPcJPAbpgxl+P+9iH39YI7v3cGTndtwqEFH5H+uLhH4X+PUfNizBR2Gj8azeSeOblpGt6AgWj4/iwUvP1nrL4R3ekVfVFSEpaWlSZzCws5jZWXJ4p8W8977c9Fqtbz11mxGjx7Nrp27TE/OX3/9FZaq8q/ncTuBP3r0BKtWreSTTz7m7bffYfz48QQFNSQ5OYWZM9/g88+/ZMmSJbi7uzN27GhiLscyf/583pr1FjNnzqRRUCOee/5Zs2J0/mgoEZv23iLwkZHRLF78E3Nmz2batGm88uqrNGgQaPJBo9Hi6+vN0iW/4VfHj+7du3L2TBgrV65kztuzee7Z52jfvgOTH3/ULB9uJ/DGV/5K4+Y9N+TJrFyxisTERJ58cgqvv/E6H3/8EdbW1nz55VemG4C6deoy75uv+eiDj/GtIxK4zQrAbQoJgb8BTHZ6Gtg5Ym8hJzw8nAaNGqOyUFSGb0ndtOgLBPcaSMKlSLOSwqqk0VKMjOjYjl/3H8FGLlULwm5FCOi1at56dBwBo5/iqaE3J1pWxJ6oc/8QMH63Nn4OEIcg8F8C/wi8Fl1a3L9/kykwKO2QqbNuLi+3AIX1Td/mZXbOyG0cBNkyCKjzcth14DD9jUk+d5HWkX17aN25G4q76cRd7H9NbVqrVbN91x569eqFykLcfZkVJ50OfXZaSVGZ0hKZXfE35uo6NDot6bnZJc1ZKS1xtCn/t/zK+Jt4LR4ve/t/TRiTg62tKmNS1L1HCIgn+HskkKIbgsD9RkCfnkThouIkSuOhCGyC6uGppmz0jRs207dfb86FhWNlZU1wSHFG98kToQTUq0vM5RicnB1NCWjXj8zMLKKiooxf12jTppVZOGNSEnhv/eKSsm0Dg3mq+zAuRceg02to0KABYWHn8PDwwNPTA2NW/+Xoy9SrX5/z58+jsFDQuvWDpvpGvwsLCon451t0+/ZtzfIh4UQo3qHFs1pMR1AgdGzN1StXSU5OJiSkicmms7Mz/v51MCYhJiQkoLSwJDU1BV8/HwICAkxVjZ82LCwsTG8ws7Nz6djxIbN8EIVqJgEh8DUzLsIrQUAQKIPA7QTeOEVNq5bh6upEbn42cVcTaNmqKXqdgZMnQ2kYFMi5c+G4ubmaEuwuXohi/oL/MfWZZzB+t1bIFfQfaN5nktsJ/L69B0zJdC1btuTgwYPU8auDm7srkRcuI5Pr8PLyJj+vkKvXrtK5c0fT9+8fF/9g+v4edjbMlOE/bLh5CWbxx0/jc+bCLQJv/GHf3oM0CWmKlY2Sndv/omfvLtja2hITcwV//7r8ufsvPDw9aNasCYcPHWH5imWmvIFjx04QH5fAmLEPi3FYiwkUC7y2CF28mSvZWTpD4Q0r2Tn5I3PwqcUIhOuCgCBQGwncTuBfeH4aZ86e4dmpL9C8ZVNTpnjX7h1Zv24D3y1cQN26AXzzzTxOHD9JmzZtWLl8NWPGjSAhIdE0PU2ukBMcHIJSWfanktsJvFqtITMzEyulLTb2lmzbsptBQ/pyPjySBg8EsPy3VbRq1Yr4hDh69e7O2tWbGDy0H7m5uaSkpJr+adeuHRZm+BB37BS+Zy/eIvAZ6ZmEhp6lefMWKCwM7NtziEFD+pneFCz+cSmPT5lkSrbbsGEzw4YNYce23bTv0BpbWxtT+2fPnqN3r54oxCej2nh6mHw2CXxCfDxdO92woIEx41FmAXrNzR0z/a4Avbbk9zfenMXkJ2p/Rm6tjaBwXBC4TwkYstMpWvdjSe/lfoFY9hhh+n9jprxcLic/P9/0bxub4kWgjIdOp6MgvwC9wYCDg73ptbTxN2O2t3GallEA7e3N+46ekJnK4n2bSmwH+9ZjWKuuGKeHGQ9bGxvyCwqK/9vWxuRXYWHhP20VIZfJsbO3M/2m1xtQqSxN/63T6U2+mXPEhZ7D90r8v0X9/aBZY1O/jDMJjIeRg4WF0mRfr9eb+mltbWW6oTC25ejoUMLExsbatG6AUfyNv4uj9hIofoIXhyAgCAgCgkCtJJAQn4i3j1et9F04LS0BIfDS8hXWBQFBQCIC+pwcsrdsK7Gu9PbG1szlXavKJUNRHpqE8yXm5LYuWLj/m7hXVe3cyU5k2DlyrsaWFHGrU4e6TZpWR9OijRpOQAh8DQ+QcE8QEARKJ6CJTyBh+qslf7Ru2QL3115Bo9Hw4Qef8dL0502Lp4SENGbkyJGkJKcwf8F8Bg8aTHT0ZdMytVOenGx6JZ+amkpBfiHfL1pkyjZ/+eWXzMKuz0kh/9T6krIWHoFYNerO2TPhbN22hZdfns5XX35Fmzbt6NK1I2mp6fzyyy9MmPAIi35YZHoF/vzzz5lekxsz2pVKS1N5ZxdXXnrpBbN8OH3gIKfWrS4pG9T+ITo8PJrFi3/mTOgZZs+eY1o4pkvnznTv0Z2ws+dZt34tox4exb59B0xJd+MnjDZ9Prh69Rq+vj68/94HuLq688I08xbbMctRUajaCQiBr3bkokFBQBCoCgK3E3jjVDhraxu8vd15Y+Yb9O7Vlw4d26PR6Jk9+01efHE6cpkCrVZD06ZN2bfvIO3atTYJ7PHjJ8jPK2Lio2PNcvF2Av/FZ/OIjLrA3Hc/BJmGkyfO0LR5I6IiY1m+fClPPfUMK39fjoe7Fy++9AK7d+6hS7dO5ORkc/jQ36SnZTHpsXFm+RB68BAn1666ReCNH183bdxK9x6dTSvZPfbo4wQ2qGda7z0lOZXgkMamFeSOHz9pWi7XuH5+23atsbWzZu/efcRfS+LRyRPM8kEUqpkEhMDXzLgIrwQBQaAMArcTeOMTeczlazg5OZgS7A4cOET/Ab3JzsrH3sGGTRu3YGdnj0Ihp1v3zvy6ZCUjHh5CUlIS2Vk5pifZ5s2bm5XBfjuB375tpylLHuTk5maZpt/17NWNCxciTU/IG9dvoV//Puzff4AhQwaxetU6Bg/tT35eHhkZWVy7Fkfnzp1QWJS9ItWZQ4c58cfvtwi8cbqg8UbGx8fbtKb9+nWbGDlqKAf2H6Z1m1Ys/eU3Ggc3Jj4uzrTZy/q1m+nQqR0ODg4Yt6A1rtU/YEB/s3wQg7VmEhACXzPjIrwSBASBMggYNBo0cf9mj8ttrLHw8DDVMmaAGwU8Li7OtB2qcTMZY6a8cetYf39/8vLyTU/wrq6upt+N5by9fYiPjzNlnnt7m7kGul6LPv/fFT9lFipkVnamzwTG7WgDAvy5du0abm7upi1RjTcfsbGx1KlT959X8kpcXFxM27Qa12f39fXl6tWrpidrT09Ps8ZA3NVrWN+wNKXKxhZbJydTNr6VlZWpTWO/fXx8TVn0Rt+MPgUE1CM9Lc20Br+9vb0pc974qcLPz89U3vibm1vxdsviqJ0EhMDXzrgJrwUBQUAQMBFISkzG06v4xkYcgsCNBITAi/EgCAgCgoAgIAjcgwSEwN+DQRVdEgQEAUFAEBAETAJvzLbU6cR6N2I4CAKCgCAgCAgCtZmAXAbyf3IyTAJv3IShqFBX4T4V5OZw6epVHghqTGFaEioXD1SKW9dxTk5Nw8PN9ZZ2EhLiTZsvxCUm4ectVmSqcCBERUFAEBAEBIH7moBx/wKlZbH+VonAH9u7F98OHVk84yVaB/nj3rEPvy1bzuBuHZj7ywq+njCUbWejKXJ245kBvfl40Y8EFsTzN5788OkHrFy6CDu/RqzfsIlxrRuwLS6XYU0C2R92jrr1G5CucqalLpXD2QZemTTuru6nfl+PHNF5QUAQEAQEgRpNQBKBr9OlKxtnTMXP3x+btr2Ij75IsxbN+Su1kA4xh7DrPZZtG9bS0NuDfoOHUXDuCDk+jfBwdmTttk24KmT8smUvrRrUo44mlSsWLvQa0Id9l5I5tm0t9vWbMKl1Yx5o3RYb4zsIcQgCgoAgIAgIAoLATQSqXOBjLl4gT6Hg7NUUWstzSHX0xlZbgN7Fk/CL0XRwAIfmHTh14hgB7q4UqGxp6O5AdFIWQYEBnA47g4+TIysOHMMyNwtPuRqXeo1o3DSEyJQcYiPOoE5KpH2HjtQNboKt2L5QDGlBQBAQBAQBQeAWAlUu8IKxICAICAKCgCAgCNx9ArVe4I37OKs1xXvSq2T6Kv0mb9AbkEn0CcC437NxyciqPoyzIGRVb9ZsN43MKnLo9SC/NRezIqZuqSOlbYzdLYO3xkJZoX5IFUvjVBlZpQeJAYNBf0u/pPLZ2NC9ZttCJuOGRefKPUZqK4/KnI86Y/73HS4xRj2QV3ps3xoKM07zcsfvegWju1L4rNXrsLRSorK2NDVVJUl2pfUyOz2NzCIN7jYqrBydy7oeoi4qwlKlQleQh0Flg4Vchk5dRBFyCjRaXG2tS5q5nJTK9J/XYNSGn2wu4CCr+AyACkdIVCwhkHrq36U6BZZiAt9NevyeQ1GYn0J2ZvQ916/q7NAELwfaOFhVZ5O1vq1jxwvJzLz1xrI2dyzY2Y4gR9sq7UKWuoA/okJp2qMnrQcMklDg8zLYcSqSbq2bEXP8b2RaLX6de3J610Y+X/IrL7/zKZt/XsDzr77Oy9Oe5/HnXqKppwtJdu78vXopDw8ayMLVG5jcvyuRcmeOXYknJC6MWDtPpgwdgBD4Kh0XlTYmBP5WhELgKz2s7kkDQuDLH1Yh8OYxqzaB1ybFcDBNR9fgQI6u/BXURTQeN5lLEWFcSUunS7NmZOcX8FdKHta56Yzq1B70Wr5fugL34JZoL4XRtWN74uKuku9ej2Ox12hoJSc19hLjx47hqniCNy/i1VRKCLwQ+GoaarW+GSHw5Q+hEHjzmFWbwBvdObR/Hx4+PpCcgL2tFXGFWhRO7uQmJ5jmtqsLcokokmOTlkjLli1wsrMl/MAeGnXoQtj+Pcg9vLCWGdC6eBOdlEpRVjoZlyKZNGmiEHjz4l1tpYTAC4GvtsFWyxsSAl/+AAqBN49ZtQq8eS7VvFJSJcIZeyqZbSmzQSQMkWQ8pGQtIQ+jaamSqKRkXTUJfKWDFbZv5iLV+JBy7El67avF57pUl5Jan0UvFZhaOxCFwN8yJKQUNCnHn1QXcCl5CBG+dURIxUSq8SEEXsqzunpt3x2BNxi4FB2Jha097nY2WNs7mtdrg4GM3Hyc7f/NODQm2QWsmkt+QiH5iUXm2RGl7gsCf3bqwsX6DWp8X5Pj/5bcxya2Kqb4mnmeSeRNdraeI0cLJbJ+f5ht6GhDiLP9/dFZ0Us2XDpLWmFehUlIn0VfimsyvYaoyFgCgxoQffI4mrw86gQ1IDOviGVr1zF58mTWbd+Og5cv1y5dpn+H1hzYu5dhY8exYtcx+vlZcTSjiAn9epmy6IXAVzj+93RFIfD/hlcI/L0x1IXA3xtxNLcXtVbgP3n/fRq264hXYQ4P9h3Ad6vWM7RtCwzWSi4eP098wyak71tP7zqBRLq5MbxdGzatW8cljRUyRzu6Oyqp17Y9ySlpQuDNHS33WTkh8ELg77UhLwT+XovonftTOwXeoOP4seN4+QeQeykKexslhYVqLhfqsFfKydbIMQQ0IOfs3zzo7k24uhBfSwsMdQKJvXSNrMhQmjRsTHDHh0gQT/D314gvR2+FwAuBL8dwqRVFhcDXijBVmZO1UuDL2/sjYedo1ySkvNUqXV7KZCTJbIsku1viLhnrSo+wOxuQKolKSh5SJZQZSQnbN48XqcZHMWvplryWcvxJaVvi010S83cnyU6SrlS9USkHi2S2hcALgS/jVJBs7AkRLpW8VDcmUoqwlLalHH9S2q56hZHeYo0SeE1RIZm5ebi6uGLah8VgQKPXo1QoikkYDOQWqbGzUpWQub5UrfGHedbR+Mnv0Ux6A6SFZWPQVmwzF+mHUu1pIdXFldWDhtYeh2/jaXZGFIUFqbW+H3fqgKVcxtz6bqgk2JipNoK7HKMhKkpTG12vMT538nLG3ap4A5Z74VgcfvtZOHcli/52ULfs2Ue3lk3J1xqITEqj0QP+vDHjdd59513O7duJZd2GaGzssTx/lDhbT0b16FyyFr0Q+HthqFZPH4TAVw/nqmhFCPzNFIXAV35UCYEvvDs7sl24FM2+lT8RPHwyJ+PSeLqZHyk6C1LjoshSuNKloQ9fHTlPG1c7Ll+MYOzDI0uWqhUCX/mBf79YEAJfeyItBF4IfFWPViHwd0ngf121hhZ13JH7BpJn5Uj9uDPE6S3JkSvJSU6ggX89jmerKcrJIuXMCaa9OI1r/2w2IwS+qk+De9eeEPjaE1sh8ELgq3q0CoG/SwJf1YGsrD0pEzYksy2S7G4Ju2SsKzvAyqgvVaKTlDykSigzohK2bx4wUo2PYtYii17i07tazNeoJLtq6XE5GpHyQiiZbSHwQuDLGOOSjT0hwqWSl+rGREoRltK2lONPStvlkI4aU7RKBD5frcFGaYFWp8PCwsKszuVmZ6OXK3Cw+3ddeY1Wh9Lin4z521gxLohjZWVJflERNirVTUl2d2r4acsE+iozzPJNFDJeqSH1dJZAUQkC3016vBK1a2bV3OxY8nMTaqZzd9Grrxp63MXWa27TO3fl11znJPCsnYcjPjZWElguv0ljdn3ls+h1Gr7ac5yXurfhxOkw1JlJFLrXxUev5XRKCke3b2LYuIlkR4Xj+mBn2jWoS9K501xV2hPg5IClQY2tmxf5Gi0F+fkkRJ4nMjmdAZ078MOy5Ux54kmunDsFTl6c2rudPIcA2nsoOK+2YFTPrkLgyx9382oIgTeP0x1KCYGvNMJaY0AIfOmhEgJ/94ZwlQn80CeepL6zHYMGDkXj4EWQPJOIE6fp/Ngz7D7wN0M6t+FsTBwHDh9i9MD+nN67h+A2Lfn65994fnh/PIKak1pQSGZaGvq8fBztrHGytaZQpkCLnIhL0Tja2tIqpBErlm/FsX1rPM8do27/wWSnpTH95zVlUhRP8GUiurmAEPhyAru1uBD4SiOsNQaEwAuBNxK4B5/gtSw5Fsaj7Zpw7nwk5y6eR5+Tj7ezK50G9Wfbxi20axbEzugEju/ZzafvzkGu07B+x26cHOxp4OlCdm4eNn710RTkoy8oxN7Givz4S2jllii96yI36DFkZRCv1nE+KZv8q5dROdjw5JhRxNyQRS9e0Vfh9VAIfKVhCoGvNMJaY0AIvBD4e1Pg7/IpaMwp0+v1ZXohx4BxcbzyHAa9AZlEK2hJlQxSpckx/1k07/r/lpejOcyl4mFsW0rbd+Ktl8vN6fpty0iVnFUZHkaf7nRI5bOxzZpsW3GHk0Iqv6v0XP9PUKvKdmnDpTLjr6wTSirb5vKQ4tpYVp9v93e9wYDSUoGlVXFenMxgMBj0OgNFYpqcCYhUg0VS2yKL/pbxLmUcK3rymVPP3IuKObZuLCMlD6nErKYL/N246ZFqfBSzFtPkynte1cTyVZJFX+6O6XVokWFxmyccrUZNdl4+Lk5OZZo2rkUfsGpumeWqo0DqKZF1XlWcd3XuRlS9+lVlrsrsqIuyyEw7X2X2apsh8Sq6dkTsfktuK29UvG1UtPcoW1/Ka7cmlN8We56EvGItqnwWfQV6JLt6geM48qC3K1s2baDzgKEc3LKOwDYdaejjybo1fzBgwAAU6FmxbSej+vfhZFg4167Fkp9fQI/WD3IiIZ2h3YrXohcCX4Eg1PAqQuBrZoCEwNfMuPzXKyHwd46TEHgJx/F1gbfKz8LNyZGjR8/gF9wQDwd7/OxVrDsYytCeHfnkuwW8+vQznDt+gDPpOh4KDqRenTps2b4VX//6NGsUZEqyEwIvYbDukmkh8HcJfBnNCoGvmXERAl++uAiBLx+vcpWWxUdzKEeGvz6XAzngXpCLdz1/LiSlMLRNC7avX0OLVm1IOXYAg5cvcic3si0dCVDqybC2J+7YYfLzCug3aiTxQuDLxb62FBYCXzMjJQS+ZsZFCHz54iIEvny87lppnV6PoqhAkvbLmzCk15WdzX/dUYMeZJVLsi69z1Im2Ulo+788NBZKdIo7r2pobtCrNKnMYEBvqKbdFiXKdCrvuL6Rs92d0sUlTs6SCIepe7XR9p18Vld2y3gJgUg5O8lc28ZLr7IcM6QkvPQVjz9jlru5F7Qyyqn1OowZ9MZDZa3C2q54Zb1amUVv7Ihao71jly1lemQmhOU7JBNhY0AlFHij7dp2SMbDzIu3QS6vshuKqmIv1TVWr6+mG5SqAnEP2jFqi1JWyUt6VapCNTKu7LjW3WH4VubmtRoRYFHJ0JvjqxGThUqBlbWl9AKvy89h6d5jPNa/B1nZWTg6ON7iY/aVSD5e9DN9xkyka5NGpfbhwN69dOzateRux5hkV9ZKdt/bROImq+wtrTlIa0YZkc1f/jjE1KnLtu69yl+xFtZITTqJXqeuhZ7fOy4HWCl5sa7zvdOhauzJvZBAODzAU3JiRxJjULQIofWAQdILvCYjmSWHQ5nYpwcpKYkUaXToNRrQG6hfzw+tXkH6maPkBzblwt97aduyDRRkY2Ftw9V8HZ5WClK1copyM0Cvw93NE18vT7PWohcCL/lYqvUNCIGv9SGsVR0QAl/xcAmBN49dtQv8rgwDaclJ9FBlk+hcH0N6HJejrzB0YDcKtSryLoaibdyKI5vW4+uo4t0vPueLN2di2bIbBbHRhDRtwtc//Ug7eyW5Po3o3rEtV8QT/C3RFk/w5p0AN5YSAl9+ZqJGxQkIga84OyHw5rGrXoHPTOVggSVtUsOJtffhlw9n0Wbyi3jFhbEqKZv3Jz5GfvQp2j88gRlf/UBQRjShBiuGPFAXVbNOFMTF0KBhQ35YsZzG+lwWRWfw86wZXE5OZfriO282I57gzRsQ93Op+0ng05JOodMV3c/hvut9D7BW8mId8Yq+IoEQAm8etSNJsSiaB1fPK3rzXCp/KeMe9Gm5d95z2Pj9XVGBJDu9AcqRaFku56WybVqbXy1Rlp2EST3mZr+WC/I/hc2xrVVYUGBtXW7zlU0YulODUtnWaoqobH7X7fyWMsnpXrJtIQfHSs4SMZj215AmW0tK28bEaHklBmBB4e2vb1U6Y+aGQV7V56KNxX9mCElwbS3SabGwUWHraCf9N/hyXznNrHBjFn1xtnzVHVUd1Bs9uylrvAr1WIJxUuK2lLbLOjH1MlmFs9zNEfiqGzWVt2S4Pg1PIuCSjmsJ1zAvzW/LqpprKiEU6W5MJBoggE5X/s25zB35lRX4O7UjhW3jvUhlbkjM5VJV5XR64+1Z8awx40YzKqmy6I2Z8wt//oWRj0zG08H2Zv9N84lBbnxENhj4Yd1Gpgwfcksf0/MLcLG5/ZPVjVn086yj8ZPXvleP4pt52UM71q8OW3v0LrtgLS+hUeeQkXqulvei+twXC+9Iw/peeA1eVWR8ba1o637rrK+qsl/VdqptLfrfly+ha7+heDrZk5iYQnJONoasVDzdPbE0aNiXqWNYy2A0ajVnDv2Jb8vOZCdew9HRwfRPkc5AckEh6tQU6nh7kaXWkluoQWZjg2V+NvXr1r0pi14IfFUPlZpjTwh8zYlFTfJECLw00RAC/y9XIfC3GWPGV1OJ507wd1oRoWuX8ldCPlNGD2ZS22aEZquJk9nSP7g+GaGHKPBpSFpWFrKCQhztrJGlXcWnVRcup2dQkJ6O9tolps6ZzYNDxtGkW18cr0UwftgwIfDSnN81zqoQ+BoXkhrhkBB4acIgBF4IfJkjK/rgLoa89jZ7tu/k1UdG0GrwWDxcHRnbKoSzKjc+fflZflmyjPmLf+L/Jj/Olt0HCPB2w8HWCkc7G1p378Xv23diVVRIwzq+TB7SmzGf/shfc54jvclD/DBnlhD4MqNwbxQQAn9vxLGqeyEEvqqJFtsTAi8EXpqRVU6raq2WuPTivW/9ZEUoZeVfkvZ2TUqRsHG9rRuTyrT5YunQslirLZVk29mXc3QUF69VSXYGPVptYYX6aW4l6ZK+jOk0BmSVyJC+Yx9KSYTzVVmY2+0yTEvnt6RMqqT3txrJyTGupS2NcSnPRylsW8plWCsUEs48KeZcVadNtroQjb44c9vOyQEH1+J972vlWvTGk0et1ZmmwSmqUNzLJQzGe4py3ldIMRBNPkt6ga3YjggGYwa8/M4765SVRV+ZS41UUxLN8clQiY0BpMqRljBhXJJNWxQyGVLsy2RO/KqijFRxrArf/mvDODZM/0g5BU/Ca5R017/iKJax15IUISmXTZ3BYNKA64ellRKVtVJ6gdcW5PPbimX0fXg8XvY2tzh9/aJzLSqCQicv/O1UbD0RxpCObW4qa9DrkcnlJF48j6puIJlZ2aa16McpUxhlmVIuGFVVOD+xiPwEaZ+6qsrXu2Hnch1/tnfveTeavqttqosyyUyLuKs+3AuNd3e2Yah78VxecUhL4MzZIpKSxBvF21GujjXkKxPhPdciuZydVmKiaY+e1bPQzaWIc6i86uLrZE9uQSEF+fmgVWNl74hKoeBKYSENHB04dOYMhSkptGzamCXL1/HopPEUaTXY2FiTnZmN7Oo5nFr1IDsrCy83l5Jv8ELgKzMspK0rBF5avve6dSHw1RdhIfB3Zi0E/g588tJS+fH8VbJWfMuuNA3fznkdP1d3DA6OpN8g8K5KOUnhkYTGJ9HYWc4Tsz/nx41/0DMkhIS/d5oEfuPu/Yzp100IfPWd+xVuSQh8hdGJioAQ+OobBkLghcBXaLQlREbQe8Qwtu09wswnxlGv+2Ae7tPVJPByF1eeGdCN2T+sJCMjhYb2Kjal68g5tA95YjgRmRYMe/5pejYKIjspjkFvf86z3QwARgAAIABJREFUQ4cIga9QJKq/khD46md+L7UoBL76oikEXgh89Y02M1oqUGuISkjGU67Bo4r3fDc3YUOn1qMvKt96s2VljZvR9VKLSJnQcz11o7zJtQVWVqQ733ljDUmT7PSG4hUTJTjulLCm12vRau68T8KdXZImmuaO64rgksK2s4UcN0uFJAl81/tY2xIPTX5LMDxyc/Wo1RIZ/we2FGPk3zhKNRuiGLb7P8u+VuTcuG2d60lxVZBGn1mYT4FOU9KUo5srzl7upv+vlVn0VQr6P8ZqpehIcNJLyfi67VrJWmIwUomOlKxr58Vb2tknUjGRanyY5F3CPQWkHH9S2pb4dJfEvIVSjtKyeA5KpQT+z22bcK3fmOYNA81y9Ozx4zRs1ZqizDTi9EoauzqUXi83k1SDEjf7/6xl/0/pG9eiv27gYWUq4y2TzfJDFDKPQE5MPkUZ/94Zmlfr3i11oO1DhDVqXKs7mJkegbows1b3oSzn61krmSa2ZS0LU6X+HnqmiOTk+zPz3kImo39dd4z/rgmHJFn0Mn0hp8JjaNGkEUWFhcgwYKmyJKdAg1xmIOzUKR5s1QqNXIFcJsfKQs7RndvJ9g6gbkYsO+3qM7SuGyqDDjl6VFY26PUa/kzTMqyuIwVFGjQGGbKiQvRaLdbWSnQWKpQqK66mpJmmyd14CIGv+qEmBP5mpkLgq36MSWFRCLwUVG+2KQT+Hhd4U7j1BhasWE5ze0senv4q8eGhZOXLSUxPJTMhnuZBgYx+ZTarv/+aRn0GseKjT1BoCriSEEusf0tGB/lx8fAh7D08CfJy5bxMRVyhnBHOas7EJpGkVaGMiaQwNY3zlnKmTX7M1Kx4gpf+BDa2IAReCHz1jLSqbUUIfNXyLM2aEPh7XeANBsYO7sWg59/CPi6CbZl6Fjw/sUTgQ7etJdHJny0LP2Phuh34O9lx9MhJ9EVZ+AY3YcPVLFTrviO/aWd61PcnwMuVKGsX5k8ewZsffUy2hRNfzH6Fbj2H4a1V89CYEYx58klWLFtJWnq6eIKX/hwWAv8fxuIJvhoGXRU0IQS+CiCWYUII/L0u8BKOIXVmKoVWDjhYWZbaSl6RmrDYuJv+5iNXU6cK9oWXNNHEYEAuwXcbqXw2rpdvnC0g1SGV30Z/pbCd5uJS4bXxpWJort3rPDTqXNOnsKo8pEooM/lYgUDaKmQEmpH5LKXfUtmWym55WWdl6SgqMn+t7gqE0ewhKqXt0pww7rvgZW2JTKqF+83ueXHBlMJc8jWmaRCmw9nLAzc/H9N/VyrJrpx+1IriUmZkSmZbZNHfMrYkYy3xKJbqYiUlDylFR9i+ecBJNT4qeC9l9tkg5fiT0rbZHaxBBc3KotepC9mxcycde/fHwbL03ZtSs3MoysnB17f4bsF47N29nTqNW1Dfx/OOXY46fYxEuQ2dmoWYjSYmNpYAf/9Sv8H/YRtuth0pCmZdzEWTd39mlUrB80421/cdQIKnV3U3e9fby89NIDc79q77UZMcGO5uR1fnW/e5qEk+1gRfYmI1REZW7ZubmtCvG32o6UvKVgWvxeF/l2nGrLXoL4adxSuwIQ7WKoo0WjRqNQr0aBRKKMzDzsEJrU5veoWm02mwtrbBoMkjJimLen4+qI0rJxj0pp149ApLjBvGnAo7R7uWzYm7dhU7nzo4yo2m8pAp5KgNMtSFBaabCbmNHbqiIgxyBYWmLHodVtZW6DRa7OzthMCXGeJ7u4AQ+Hs7vuXpnRB482gJgTePU00vVWUCb3w1lpEQz7L4XGK+ep39hdbMnzWDls2as2zZrzwyYSLhsVf5a/E8Fu05wZhAF0JmL2KgrwPfb9pK3cxrPPXpPCJ2bsTSI4Dk9HTi4+JNAp9w7QrefnXZu/hXTkYf4+1vF/HO5wtpO3goHVwsSD53hiS3AN4dP4iitn1pm32ZyR99z9G/djN8xFAh8DV9FErsnxB4iQHXIvNC4M0LlhB48zjV9FJVJvAJ0Rd4/IUXmL/oVz5780XqtO1O364P0TI4hDVrVjNy5MMmgV+36GvsglrzwsSxGHQ6xo4YyMQZ75J5Yh+hCgfmDO9pEvik9HS2//Idbh0HMKBVExa/9wbHDC58MHUSz02fzrvvvk+RdwDNHVS89uk3zH1qAs+88iqdBgzEIvwE8UEdCJJrhcDX9BFYDf4Jga8GyLWkCSHw5gVKCLx5nGp6qSoT+Jrc0ZyCIo5FxdzkYg+Lqlmdq6JJPepsLXrNnTPOpUyQqcnxup1vFeVxxa8OxrXu73ToDSDRUvRSLAde0pU75UtqtQUYs+ArclSUtTltSWm7rPb9rZR4qUrPESqrbkXP9bLsGv8ule2K2jWuN5+dffeuTxX1uzys69pZm1O8HGWkzl4uv/2ozLJXa3X188UzoK6pnyKLvhzhFkUFAUFAEBAEBIGaTMCsLPqa3AHhmyAgCAgCgoAgIAjcSkAIvBgVgoAgIAgIAoLAPUjgnhD49ISr9HnqBQ6vX8Nrcz/gi1mvsefASbp1aVfukMmyk2nduQvj53yC7uQ+XnnvU9b8sY2RI/qX29ZNFbRqTlyIolVQIE9MfozvfvmNF4f3ZfbSdYRfiaV7k+AK2084eZAkZ3+Kok4yZcZbbD1ygief/D82/LyI0PPnaB1s/voC/3Xi6fEjGDx9DgFF6Xy55xQ/vvwU763cxIw+7TlusKODj1uF/DbkZjJw9GgWrdrE++N7cShNxZJZ/8dlWx/8XOx4MDikwmtDbVq8gO8PnmbD9/N5bswQZv+4kuUfzabT069glZNCSJPmFfLZWOmzmdOJsfVi9mNj6TWgL9+s3MAfPy7io48/Yee+vxjSrXuFbWfEXGTRkQim9WnPuLc/Y82n7/DWp1/x7nNPsT6pgBEN/Sps++zRQyiCW/P7cyNZE57Oqu8+4/djF3hq5EA83Nwp3lCy/EdeYizt+/ZlxPQPmFBXxZrL6Uzu0IwP1/3Je88/hdLSEiulsvyGgcgzJxgxcSIr/jzIx1MnovFsyLQBXYl0/n/2rgM8qjJrv9NnMpNeSSEFEkhCCKF3EEURsfeuq+6qrAW7rq51LWvB8qOuvfeOotJ7Cx1SIZU00ttMps//nO/OTW7CJFMSIML9fHiQuV89t7ynn0Rc6N8B6/CxCFL5NndLXQ1mnX8B1q1eh3/f8Xfc8tTL2Pv9xzj3tnvx/dIfccMFF/r8/B3Zvw23vPcj3rv5fJx+zY149JX3senj1/Hqx1/h5wMHcWFGik/0aKgux+lnn4UhU8/E+7degyc//wGv3L8I5yx6FKs/fQellZVIionxae7dX7+L6559Gdc+9Awk+9djed5hfP3aS3h/XznuSI9EaWAsRob0UvHTzYrm2sM467Z78Ns33+Dj5x5D2hX/gHbXCqgmz0N1RQnmTp3mM603fvU+vihqxPPXXYhpCxbg6odeROOvH2Lh6x+goroS00b5/u177r6FSDrnKswbEYfLbr8Dv//4Ey77+0J88c6b2L5nN6ZnZflEa8CBW6+9HAtffBuVyz7Bw299hDV/LMfr3/2Khy88ExuNSpw2NKKPuR34Y+d+zBuXgYcX3ox/vvg2/Cty8e8VO/DCRafjuS9/xl1XXIL2sCFI1MoHplysjycdkGFLf/wB55x3Pkq3rkS7Qou8VgsKdmXj3w884PX8Jat+xF0f/4QlT/wLe1qtMBqNWPvJO/jPK68jqJd0uZ4scqSxGfVNTWhrqMXEcePx7gcf4dwbb0Dl1s34cfVaPPKvR6GjRAE+tI6aUuS3SVC6YRlWFJbhjScehrFDj/Vrt2F/1RE8sPBWH2YFYLXCJpVi5bq1sBiNmDl5Erb+sBSyyEjYJSYcarXgtisv9Wlui8UCS30VVh8qx38f+xfuefltSEpLERgaiNK9WxA1+xzMy/StHCs58WxYtQKBSSkYlRiPDz//ArNmz0bNgf3Izs/BDQsXIUThG6TZbTb8sfRnpEcH4/7/ew/vLfk/1FdUYc/+QuTk7cNjjz/uEz1o0OqN61Bf3YDm1gbcct11+PmTLxCTmQlzWyN+3LgDLz32kE9z21ob8dkfazF67pm476IFuPyeR5AZEoigYB3yd25DQ1w6/jbbe2aYNpOfvQWPLnkT7/3vQ2woKMYYYw12mzTIigtGbvZ2FPlH4/Z5s33ad/bv3+ONX5bj3deX4LabrsZFt96LKKsZdZWVaLO1I3XWfGTEDfFp7rf++xTWl9TgxRsuhWXEBNTn7UJzswXVDa0o3bUGf3v0KcSGBHk9t6W9Gc+88S6k0bGYaGvC53sL8PTCu+AID0FbUSHe/e5nvPTsM1D3w+tzb3EpWpoaMSpYi+wOCU5PCMa6VRuxr9WMRddc7vWe+QG22nIUWpR4/4n7MfSMCzEGdrRSDhOtFNaQWFwwe7pPc//wzhJMmjEdeWWH4T96ClT7N+BAlQV+IYGo2r8JE6+8CROHcY5g3ra3Pv8W8f5KBGg1eP2LL/Hm4v9Dh0yKquxt+H3zZtzzwMMIkHv/XZXYLSgqrWBMQpDMjhHpmdjaYsBouQWbNu3EgfJyPLToLm+3y/oX/vkL/GedjeJtG7Du289RmzAaF8fFwB4SApvNgN2Vjbj3put6nbuutha7a5sQpm9C0tgJWPnDNyi3+eGfp43CO+t2Y2p6CupKDmFroxlP33LVXx/gV/70PeacdwFqm1uw6fdlMEVEY8LIZCTHxXl9A2xWO2QyCf5YvQZqQzM6YpMxc+Rw1DU3I2GIbx8TfhO5xSVorjuCyRPG4/Nvf0GoxIjw1AyEKOVobjFi3ETfOEJpSzV21poxOikOHQ1HsNmkRuPG3xAqUSIwMQnDJo5HqPfPOGAx4I8NO3DmaTOw9PdlmDN5ApQqDT5eugxDg0IxbGg0ktN80zyUHtiPJrkKmSnJkEol2PHZmwgZNxMb8kowamg07I1NmHDmGV7fPxpAIEzAlSfV4fxxGfjw068xOjYUzWoddBYrWpoNmH/+WT7NbbNYsGHzRkyfNhNyuQwr8kpgL9oLk0mCuLHjEJkQg2gfagwY6qrRKFNj/R8r0Gxoxu3XX4Pi8mpsyt6OYQnDMCo5HrrgcEil3jMmVZWVgL4N5UHRmBwRgII/vodpWCZ27dqN1AAtzHWNmHLdNfDF/5ylBpU48NxLizFs1lyMMTXAnpCMrRs3YKRKAXO7EZOuuwYqH6hts9lhNxuxuroVZyZGYuXqVRg5NBar8g9BVt+GwAB/nHfxAh9mBt5753+46Za/4+D6ZZCkT0NjYQ40Eiv215sxesZUqNqbkRLrvTRs1bdgycZcXB3YhpYRUzEsUI0ff/kNMLZj5PhJiAzwQ1OLCcOSE33a96blvyFj5hnYsX8/0gN1qAmKwK4/fkGSTA5laBTSzzoDAb686wDe/WEpbr7oXJaI7NDBAsRGRuCDP1YhWq5G7JAITJw22ac9f/r2/7DgwvOwa9d2KEZMgDJnG2ITh2J1cT0yUpMha27C6AnjfJr7x3VbkCgzQpU2AanBfnh1ydtIj42ANn44gmRSNLd0YOoM35jX1ct+wYH6VpyWmoThKWk4YFOifNXP0DoUCEsegfgxGQj3hdYOO376/lu0y1W4YsG5sJr1MBqM+H7lGsSHRSI5MQbxw5L7pMeKAwWI6WhCSMZ4rPnpW9QYJbh1ZhpKbVrs2r4Fw0akYLjShpAxU6DVcG/2X9aLvrWhFs/870P856EHkJ+Th9SkGLz75Xe47eabvH5orO3NePbV1/H3u+6D0qRHcEgIXv7v87jl7vsR6KMETy/MM0//G40trfjnA49i2Vef4u93LgKqimAKj8cPX3yGi6+9Af5y7z/edMAnHr0fzeogLLroXHy87E88du/9WLt1M2ZPmIBPvvsB11/hG1ffdHAfnnr7fWROOw2zRyTi1wPF+OflF2JrURmSZRYsP3AIVy6Y5zWNacCKbz9hpoQzLr4abfu2ImDSXJw9JhWVR46g/lAemoJjMDut74e8t4XX//ojNpRU4uHbb8U7r7yAy25fBH9DE6rkAShYtxzj51+AEKXMp31/9d6baPaPwNVnzMKTL/0Xjz32NMrKSjAqJRmfvPcurv/7bfAB37m9OOzI3rEHo1PisfibX/DAzTegsLQUcYE6LPn6Jzxw2y0+7ZkGGRrrUa8JRMGPn6IuPAlXzZ2N/QUFiFArsLaqGZdPGevT3MbWZrz48ktY+OiTaD+wA1vr9LjszDnI3r8PqdFR+Gl/Ea6ZPcWnuesOl+Ll9z/Ak//6N7585w3ETToNs1OTsL3BgKjqQhjjRiI1ui9VZu/LttYdwdPvfIBnH3oQn/zv/zDnsuvgL7UjODgY3yxZjNlX34whwb6ppMv3bMfyqlZcmpWCVz/6HPfe/yAsVcUIihuGV95YgtsXLoTGF22d3Ybfd+fh7HGjUFdcgG83bMft11+L5evX4cypk/HpspW49rxzfKI1ab0a9QaE6rRY/v2XqFYE4rr5c7G6pBrp1ibsb7Vi7iTfQLitshQvffoV7lt0Lzb89DWip56BzNhItBoM2LViGYLHTMGYBN/MT9nLf8X2unbcOH8uXnr9Ndz5yOPwqytDW1A0lv/wDc65/BoE+Kite2vxfzHpvMuQEqjB4vc+xKMPPohNO3dgWtYYfPLFV7j+2mt9ojVMHXjmlVfwjzvvxZE9W/Dz/mI8/I+bsLu4FMNUwI9b9+DGSy7oZW4H/vfUY8hrbsXfFt6D3St+xbzr/w51XRm+2VuMm889CyWHihCoUeDLrXtx9xXn//UleN+oLI4SKSBSQKSASAGRAicvBU4KJ7uT9/aIJxMpIFJApIBIAZECvlFABHjf6CaOEikgUkCkgEgBkQKDmgIiwA/q2yNuTqSASAGRAiIFRAr4RgER4H2jmzhKpMBJS4Hf3nsdjaNOw7WTM3o940effoioxFSo7SbMnjmrW7+1y35Gg9wfc7JG4ZUP30dIVAIWXXdlr3NtXvkHpp5xtLNmdW0dflu5GjdefglkMt+cIk/amyQeTKSABxQQAd4DIoldRAqcMhSwW/H2O++goKgM5w0NQMKUmdiZXwRrdBL2b9uE/zz8MCPFR99/DzTWo7ShEePmzMM5GclYV1CK3IOFCLUacMFFl8HQ2oyfNm1ExeEjULQ1QG+14eKzTkNkQipyGlpQV3IQhvo6jBwShohgHXYUliFx7CRMSU3Bpu078duq1RgSGYGZkyciM823nAinzH0TDypSwAUFRIAXHwuRAiIFOilQuWcrtlq1CD20DTMvvRb33/sgrjn7NFRHJGHL70txxw3XITw6FhK7DZt37EHRoQNoMDpw1zUXY9f+AuwqKkew1IZLLrkUjXV1aNTqMNxPg4+//AKnzZyF9pJ8KCNisbPdDuWRErQ0t2F4qD8i/RSQRCUiLj4BKoUcOQUHsWnHTvz96ivEuyNSQKSAjxQQAd5HwonDRAqcjBSw2+2QUDIdhx0SiRRWqw31pUUwSiT4ZPU2PHLD5ZCz1LMOUBleyvFA/aUSCSg7oUxGSTUcLCEPxVZTUgDKBULJh6x2O5RyOcwWC0thu3rrVsyeMJHlDaDx7HeFAhKJ5JiVWD0Z75l4JpECvVFABHjx2RApIFLADQUcoKxyUpnM55zhrhY4lnXBxVsqUkCkACACvPgUiBQQKSBSQKSASIGTkAJHATxx1VaL4yQ8qngkkQIiBUQKiBQQKXDqUIDqfMicxXZYLvpT5+jiSUUKiBQQKSBSQKTAqUEBEeBPjfssnlKkgEgBkQIiBU4xCogAf4rdcPG4IgVECogUEClwalBABPhT4z6LpxQpIFJApIBIgVOMAlw9+KYymLe+c4odXTyuSIFThwKq2fdDogmCeccnsNcVnDoHF08qUuAUo4A8aSbkI85ip+4C+B0fQz3336cYKcTjihQ4uSngsBhhWv0cVDMXdQK8LDINsrjxJ/fBxdOJFDgFKWDJ/Q0SmVwE+FPw3otHPgUpIAL8KXjTxSOfshQQAX4Q3frNv/2Mf764BNmrl0MmBf52xeV44t1PMdRf6fMu77n1H7hg0YP4/Jmn8L9PPsTeTTuRMX08pC5mvO6Si/H0h18ivo/1nvzbVfgjrwwOSLDw0acwPzUWtz/1Ir7+6N1uMx45Uo/IyLDO33b+vhS/H6rFo3fc1K3foeJyDE8a6vP5xIHeUUAEeO/odcJ6m0248PKrAIcDdgBWbTB+/Ox9KCnn7zFowpTCwukpvTBlL3x48dt4btGtx2DlEzdlbXEh3l65Cw/87VKOrhIJKE0zVS3kosUlLF0zfesolTJdk8vlsFqtnX3shnY8//0a/Ov68wc0w+NAUUUE+IGi5ADM8597FiEkfQwaddH41+Vz8cyjj+KK667Hl998B73BiOeffZKtUrFvL17/YRnSIkNwwdVX4YFHn8Wbrz2Hf/3nebzw6EP47aMPsCK3CM8/8yQeuXMhLlj0EDZ/+SlmZCTjny+9jUsWnI7p51yMCdHBeOH9L/Dkw/exeQngp807D/LAUMxNjsK6ZuDa2ePxwPOL8d+HFrE+j//9Rix6+Q0o7DbceP3NeHbxS/joM26Oxx56COlzFmBOUjiuvu1OTJxxJlrrKxAcGIDxmWPQLFXj2nPn4snHHkPGuVdjqL4cD774Bq6650H849y5A0BBcQp3FBAB3h2FBs91AhJ93m6sqDfjghmTGLgcq1aatxfN0ekYE9h9ja9fegEX3HUvmltbERkacqyWPyHzWlsa8drv23HvlER8mVOFuZMyUXZgH5oDo6EODMTKNZuQFK7DvKkTsHPDWsQPS0ZUfDTKSqtRXN+E+twDOP2M07B46Xq8eu9NkFP9hkHWRIAfJDfE1lSHq+97HEueeBAX/ONurFr6PW6+/FLc+8ijeGTxEnz/3hKoVSrG0V9+/S145fln8MCdd2Lx/97GvPOvxbYNv+Hcq2/A90teweqtu7Duiw8w7d5nsOHtF5gE//ET/8Z/X3kBU2++H9veew5PvvMdzhsVh01tMjx6w8WdAH/7f17Gxo/ewrCLrsbzjz2BLx+/iz38/7qZq+VNAH//a29Bp1Hjjmuvwnn/uBtvv/0Wrs1KxooaPaZkZWHeufPxyF3/xOuvv4bZp5+JD7/6Fm05O5gEH9hYhrk334GyPdmYPHsG7rr7Ebz/zuusAInYjj0FRIA/9jQeyBXac3dhRZ0ZF86ajNcefxxZc89CUFsDCk1SKNtqUeYfg+jqfOhSRqMpZxcSzzwfG5YtxcRxWfjlpz/w2HUL8E52McbGBCG/3ogklQXy8GhYq8ugyZiCtd99jqmnz4W0rRbVmggo92yEYtQENBfmIGLibOz7+gOcfvNCvP/Nj7jz9AlYmX8YqUOC8HtFG85CAyoCoqBrb4QjZSyuOm3iQB79mM/VBfAJKJKHYPu69UgI9kN9WCLik4fhqy9/wA2nT8KOPfsQrLQjfcQI6KKGoKJJj4P5hVCaDTh3/hm4+8UPsPiR25mUP9iaCPCD5I6s+uJjfLA2G2NHJGHnurV44ePP8a9bbmAA/8rHX+Hj115w7tSGS266C9+89zr+cdU1eHbJEpx13jXYuuEXzL/8Brx4+/VY/ONKnDc0BPbZF2Lruy91AvzLr72MiTcuQv5vX+DO2+9Ah9WKp155DTE6zgRAEvxDSz7A9o/eQPB512PHfx5Ehd6AW59fjEkjErsBvK2hDtcveggvP/0YHnjmBdx75QXYXVKFvVs2YMHt9+H3D5fgrTffxOQZs/Hjn8tRuWk1fjt4BPaivbhn8RIcWr8CMZlZeODBJ/DJe/83SO7Cyb8NEeD/WvdYCPAfvLIYf7tnEeqLCvD7tn1QtDcjVxGACZI2nHvDzWg/kI1tZjUsZQexY18BEkam4NyUKBwJTUTK0Gi88PKrkDbX4f6n/8OI8OrXS9FRXY6H716Ikry9aIlOhyJnC/aW1qK5ogSBY6ZBumctLlp0H+54ZjGmaCyY/Pd7keovxfwzL8atl85FyjmXIrCtBl/lVGHR5ef8tYjrcMBksUIll8IOKew2C8wWG6tyKJVJYTZbWElkSKVY8/syzJh7FnRaPxj0eijVGjjsNlb50NTRAYVazaohDrYmAvwguSOfvP0WRs46CxNTk5C7+nfsUkaheu2vuPiKq/DDyrW479Yu2/Vnb7+FnMPVyC88iM8++5ip8mVKNVr9AnD/xfOx+N0PoZbLMfXKG1G1/ndMufAyrPzsU9x+5+148JHHcNGtd6F963J8vb8MH7/CvezUXnzmWbRbLYBKh8cfuhftBbsx/57nsPLXr6GWcg/vZ688j20lVYBEivmXX4NpSVF47dNvcMelC/DCu5/AZrHg9ocfxbZvP0W53o6KsiI8/uyzaMjZg22VzZiRGo//++hz2CxWPPHsM3jnhWcRPWEGrjp7ziC5Eyf3NkSA/2vdX1cA/86DdyHmzItgqyhGtkWNSXIDFtxwEwP4rSYlirdvQ9b4sfjpy69x/zXn4+v8Ixg9JBA7SxsQJ+1AWEoqrDXlMMalYc+mtXjwroUoLTiALdV6rPnfG7jijjtRun0jZCMnQZu3CcPPuQxvfv4Nbp2egS3VbcgYEoxP9pTgYp0RifP/wgD/13oUfNqtCPA+kW1wDHpg4e148o03ofHS9GM3W/DyE/9GzGnn4Kq5010exma14s9338LhpLH4x1nTBseBxV30mwIiwPebhMd1AofFDKMd0KiU0Le3Q6vTMQewhvp66PwDYDaboZRJodZqYbeYYSGHMJsNLa1tCAwJgXH/VhRrIhAXFYHQoEBm4mtsbIRUqUaQvxZt7e3wpzntdtTX1yM4OBhNzc3Q6XSw2B3QKhVobDdALpMiOMAf+rY2GC1WhIYEw6hvh1ytgcRuR4fFCp2f5rjSpt+L2WxwtDZ0TaNQQaIL7Pe0g2kCEeAH093wci9WiwVyhcLLUWAvudlihUKp6NXl6ilzAAAgAElEQVTzkz4iFosFCoVyUNqWvD+0OIIoIAL8qfUctO7ehMPBQ5GeEHdqHdyD09obj8D47lOdPWXDRkF1yW3Iyz0Inb8aTY2tGJ2Z3utMxUWliI2JhVLN+Q/ZrA6UlJQgPiGOqe4HQxMBfjDcBXEPIgWOEwVEgD9OhBaXGfQU6A3g163bhN9+XYr77rsXzU1taGtvgVrjB41GiaSkRKxcsRZJSfGoq21AcEgwomOiUHG4ChJIUVJWjISEBISHhaOhsQ71tY1MkDKbzJg2Y/Jxp4kI8Med5OKCIgVOHAVEgD9xtBdXHlwU6A3gCwuKkTQsHps2bkVISAjKy8oxbvxYHC6vwLgJmSgpLkdB/kFERUUiPiEea9esR2xsNCKjItDU2Ag/rRaBgYHw99dh9669CAunfCAOjExNPu4E6BXgTdkfQZ95L9sQqWsddjdl4nkHQmd+ADi7kzeihBTB/XAwlMmlsFkp3QPlHXCwhAPdmoQcHaWQSCTsOvvPQYkJbF4RVCKVMk9ImsvbRnuiP7QHSpRA52d049IksOlYH0ePvXu70ED2F3p9ssQOXY3OQXG3jN4OB2SUecf5LNA1ahIpJYbgng36ic3gYPkiuOt9eJUSbdh1B2CxWVl/nvbCcTZKPOG8H7QWDaDrfB+5Qtq5t4EkzUk7l7UD8u2vQDXrHjFV7fG6yfQdMHXAYdLDYTXSh4ClD4XCDxK1FhKF74msjtcRTsZ1HIY2WLb82Xk0adgQyDOnwWg0orW1DWFhoWhra4dUKoFKqUK7vp0BPnnX6/V6BuLNTn8Fk8kIPz8/tLW1QeunhVwhR319A+vPcAFgvx3v1ifAd4y5n4EdJVygP301/oNLH24awwMtD3gM9Jwgx3/8PQVSlZ8cJgO3vs1mY7bhnmBENg+aj4hps9lhtpqZ40hnY2DSN5NC9mbaJw8ofQGUcH1a02Q2w2q1sKxPGpW6cy883fjz0795BsXmJQNy3B4OJ5OiVqrQYTIxwKb/N1ssjEFRKpSgvculMsgUMlgsVvb/zG5vs0Em8Rx0iRZGswlSiRRymayLQXIelpgLPvzESlm1iJFzMg/E+PkHiR9Hb54Lu7kDZspFLwK8N2Tzrq/dBru+CY7WJliPHITDbGAZ0XptUgWkfkGQxYyAVKWFRHtyOXp5Rzyx90BSoE+AN2Y9wD64BKoETFz6vqMbL1HxwMUDLfWk/+f/EPDanNIaSYeeZmbSBiihbzWzhXnnL6EUT/MTwNM+OLA1sT2z5pT2qA/7rVeQ5yRWpVIJ4sZoHgJ8Ah13jAitR+BHczPJV6GEWskBD9GNwJ+YBgJ5SnzIGBQ3zMZA3mRv5yIAJ3rSPs0WM2NaSAVDZ6OENFwqR3Y3mHRPUrTZbOPAXybvU3Ln90KMAOkEaBqTxcwYBKXTMcUTxoq46oAQlbdHO+X7iwB/7B4Bh9UM6+Fc2I4c7Nf7LZEpIU+ZBpl/MECSvtiODQU69MDujV1zB4cDqWMZxrRTxIJWx6R3/jtO+EBaRBJ4PPlGHZtNezerRwBPU7qSnHtbiknwTgAjwOSZBKHk7Q3AqzQymDq61O1ChoPm5qV3ngEwdHTA4bCDqdylBE6cWr+bRN9j8zLGcCicDAQn/TPtg5QDeMY8AAyoSaIkYCLVMuVqpj/CplCqOsHQwgDe1K8X3rtb2o/eTi2HhJgaYuysVkZDxicBTHIXMmVMW+KwQ0GgLpPAbiNzhGeNHg9uOY5p9OaFkckl8A8Swd0zSnfvJQK8L1RzP8Z0YDUc7Y19S+rup+neQyqHIpoq/Y30dqTY3xMK6NuAzX909QwbAmRNR0H+IUREhMHf3x9yBad53rZ1JyZNHoe62iYolTIEBgV4ssIJ7+MxwHuipudPI5TomR2XCiYQwAqkVpIC6ZonH3ay9cqkEliddnieo6K/ee2AkJIkHTL7t3M9ssX3Lb2DSakksZOGgcLPemvsbAR6Tm0B2dOcCMWYCeL4OKaCmAGOQSA7stFkZL+xPZ1g6b3D2IGyshKY2puROW4qt30Xfgekaues3g4G4nTPhNoMOhfvd0CaDplSCquJGCPvnmuah0hCsbY9m9AGT9dIW6ALFNXy3lG4q7cI8L5SzsU4h4NJ7NbqfOAYmtsk6gAoksZCGhgxgJsXp0IvAL9qxTqcPncWI9Arr7yGoXFDERYajqHxsdBq/VkegffeewcZGZkID4tgNnmdTovhycNY2u7zzzufaXHJZDt12olN39s7wG//CG0ZixgI00edpO9OtbebZ4MHgaOc4QTjhGp1+pkkXfqNt38LlyBQVGnksJhJCu8yE3Q6avXYD6mNGUPhBFTmCMZsYI5egZ6Am0C+L0ZAKiOnMwIjF/Y0ZrfuMjuQBCw8C+2VAzJORe+tA6A3r6PFYmbMiqvW0tIMzZHtCNTIcUivRWzaFAauQlAmp0BSlzOzhtPJTSIhLUb3GXmbO9OikPmB7OUyKrvkzW45pscVo0c2d6Ihf42YJ20g+Ul4yUF4t52TurcI8ANzex2GVliKd8HeVjswE7qbhUx/Q1Ihjx/lrqd43VMK9ALwZaWHsWnzJsw940ysWLEcQ4cm4vDhwwgMCMC48eNgsZiwceNGjJ8wHsVFZZg6bRJWLF/NnPKampoQGxuD+roGzD3zNOaIfCJbnwDfkn4XZ1Nmtgeyn7v3SvcE3PkD85I+U+HbbVCp1C5VvEwD4HBAq1PC6HS284RoBBAMVOGAFCSNcsBP4NqXut7V3CThkgqf1PG8H0HPfpR0hkC+J7hTv27OYlYrk+g5M7ZrcPPkfD371NXWoLVoC5LCtWgzmlGpl0HlMMFsAwLCY1BRXoK4EA1GDPFHTkULYsafy/bb837IZXIoPCj+QjZ3Av5uZ6B/2j0LmujUshBz5YHY76dTQKnmtCNi840CIsD7RjfhKHtrPSyFm1nSoOPdpAHhUKbN7s6RH+9NnCzr0YfKqVllRyLNq7L/pj/CmL27DyBr3OgTTim3AO/NDnnAFqrHPR1P6l9eTUzq3p6N5lSqqI8EZmPvjAYvKbNSvixUrrs4ye3Nyax4oSon8OY8uDlmhBrZqJn0KZUyL3PSAJAmghpJtEKp1EQe9uBC6IinY1735HDoxR7c0bIubx2GBRK6uucatx1RYETmVC6kj1TfThW8UGJ2t56r64wePaT4viR0PqrS1T0Xzq9QSkHOlmLrHwVEgO8n/fTNMO9fObC2di+3JFH6QZl5FiTywZEtzcvti92PIwUGHOB787T35EydsewC0GNqeydYkqpdoZLCz0+BthbOq95VIxs8NVfgziR4pye/J3vi+3BAKGGe4hQTSYBE65BET9Iur7mg81vt9m5SPB3H6mQK6DobSw5sLGVs7+fwZn+bV/6EM0b4H23H7gPs9+nDkZiSwfZDZyLauIsY6KRrH1I30UihlMFm4cwppEWhxpssSLPCAzpdI+ndnS8GeczzHq3e0EXs250CIsD7/kRQXnjTzl9OKLjzuyeQV42j6m3umXnfT3xyj2wxWvBDTnXnIWMDNZg7PJz7ZpF50IWg6Y4ivQkz7sYdq+sDAvBCcPMV4IXOcj1j7oWqfGa7V8rgp1OivReQN1rMTNJmdvVOD216EShOu28nOneEJmldxfKzc5I8OVhQMh960QioyHbNfAAE8du8LZvRhsCMFnFwsfMDIcEXFuYhU10FBXl89qEREIIoQe/hJjPKLSGYMnU2zFYrZM4kP8SgkAait9bTZu+qn4P8EF3Y4oV0cUdr/rouQAm50vvkQ57Ofyr1EwHet7vtMBth2vUb4HBvpvRtBe9HyULioBgxxfuB4ghGgd4AvrmpBUUHDyM9YziKi0tZuNzefXth6jCxkN7LLr0Ur766GAsX/hO7du1ERWUVtm/fgqeeegqvLn4dUUMiMCp9DGqO1ODgwXycu+BcKBRy+Gl0+PiTj3Df/fcct1z1AwrwRLS+HOv450rIEDDJjjywnYDCOaD17qXFQFsqhVIph1qrREf70R7vJouF8x1whnsJuSrm0W42weGBP0HP94BU8HySF5YXwMU+iQHgCrRImCmAW5tzHqQ/vHaBHOF6htf5+t4d2L8bk4KbujK69QR5p7TNOx3yiWJovUa9FeboKQgL6/LQJRpRH0+k+d72zICcHEzcJEB0d2YyyQSK8e7uyOTxdRHgPSZVV0e7DaZ9K+HoaPFh8LEdIo/LhDx2xLFd5CSdvTeA37NrH1avXYWLLrwEVVVVLCpqwsQsLP9jDdLSU7FxwyZcfuXF2LhhGxwOKyZPmcAopNFosHVLNvv3j9//ivMvnI/CgiJUV1UjMCgQoSFhCIsIhs0CBAT5HReq9hvgeemaduup7Z2c9rhkKdzXXwgknnrr03ilSgGVWt7peMczBsz7WkaAerQUSteYnZ6y83mpqifgprh+o8kEG9VNd9F4Zzy6RGES1EhmZ2DPn5VC7NxkBvTm7m/ZtAZnJQpGCLL28VI7/3dPFVKb0Yb2yMks3EPYXKnrPVXhM0aPTBFKKWxmLp+Ar00boGAaG7ENDAVEgPeejiwUruKA9wOPxwiZAqrRcyFR647HaifVGr0BfF5OAUampSAnJx8ajZoBd3R0FL7/7heEhYUgOjqafc9VKhXkcikiIiNQU1OHmJgolBSXIjQ0DDXVNRiRmozKymrUVB1BRGQYdLoA+Pv7sapzar/j40/UL4D3Bdx5QOczz/V8Yqi+sSdaABpHIK9QyqHxU6BD35UCVrgvnvHgQYbLB+9g0rM7+zftkc/gR9K7WqXmEv5YLS6lb+pD3B4X99+3p/5A2mr2bFiKmcOOfsF70qG3t3NveQuGTbuEZakjNoQYElfhikLbOT8X0VKoEeB/Z2p8OWAyWaHywCO/595I+ieGSJTeB/abKgK8d/R0dLTDtOd3Z85F78Yer94SbQhUo884Xsudsuvs2b0fY7Iy/lLn9xngXYGHpxI8UchVJjtyoiOp11OA50HeT6tiMfI909fSdQJkPhkLi9tmueBtThV67/pjOh8BOtmjydZOKVhZWtXestKxjHpcohx3qneS8jkVPhVq8TJo3MXjlb3qO5yeGtr9ilNq9iT8rK3DCsnwMyElr1wq3APOvCFsRAcC8p7A35eTHDnbUY55Xxols6GkNmIbWAqIAO8dPS2F22BrKPNu0AnorcqcD4nf8ZfiyeRIdmmLjepUUBIv5+GZ0o78kiiiSAGNUuVSaDgBpOpckvZrsJg6/03fNo38+EjWx+vcPgN8T8e6niFyfEpTHvR5lbzQgY4kZGrM89yZ6EbIJPAg2BcxGKOgkEEml8Fi6iqIQ2MJ2DslcGf6XAb4TuDps7KbM00toZowZWuvgOxMmcvm78O+T/uSyRVc3nWHg70cND853/EpfpnpwsPwOWKI2vL+RHyo9iiA9wTcaVB5gwERYy88qjYAvbyUI554BbPVwkLpOgu/OL3f+1yDTPCUt9lLHoaS5VBIpNpPzMM90B8CEeA9p6jDRI51Swe19N55GrkK6vHneRQi6zkFju5JDP2+slL8tGs1mg1tMFnNDNi5bxb7mgsGcVVE2TdPIoVaoUK4fxDOGzsbo+Li+7ONARnbbNTjq/3rO+caGhSO+cnjsXnTNrz3/jtYvPgVVjFO2CorahAQqGOlYPlGR1+7agNOO2PGgOxrICfxCOBdqbzdecuTMxp5lwv7EdgKk+UI7cL8odyplYVSOntwnOlTVRoFzMaugjg8c0CVzqjJ5ZxESjZ+b23vHhPcRcU6rlAL12jvlCyHOEVhIhnyYOdV9l304rLu8cxCm74d/lodqg/sRmBqJvycaV0P5e/HGP96xikLG6Ojw46n3/4SV1w8H8mRIdwemhrQqtYhSNOV0GFdQSMmnnUV2wOp6Wsa6hEVGgab1YhGvQnhgYHMy56uedukCgnsznA5b8aKErw31PK8rwjwntPKXLgV9oZyzwec0J4SqMYtgESpGdBdEHhtK8rDhoJdqGqqh97UMSAlrwnwdWo/xIREYE7qeIxJGD6g+/ZkMgL4LwUAHx8Yjvkp45GbU4i09BQUHSpBZGQ4qqpqsHv3XoSGBCM1LQ1qtQo5ObnQaLQYM2Y0NqzfhKbGZiSPGIb6+jqkpKQgNzcPZ541x5NtHNM+feaib8+4h330+Vh0HnwIeIRALXSS4wGYA14uN7tQmu6pfufn5nPVu6r5LbRX95TweYAnbFWq5TCbyPbd5bzH9+cBn6q+8c5vx5SyXRyLMySCU8nzUQB0mS9aw7qy2vHdG6fZ4Oz9tQ31iAgNQ+6y7+GXlomahkZI1X6oz16KOeNTUXi4ComRYahrakHY0DjE6VT44Jd1uP7cWcwMkF9aiYRAP8YY6P38sHvfQQQFB0Ink6CgvA6jJpyNYocKAbCisrUVM7PG4kBhIXRD4pA+JBKu7O+e0I/3pmc2eU8GsIRSXDGZfvjmebjSqddNBHjP77lp569cqde/SJNHpUCeOGZAdru3rAibD+1HbkUROgRq7AGZ3MUkWqUao4cmY9KwURgVJ/QYPlYrAr0B/P59eYiOiUBlRTWGxsehpLgMJpMZoaGhTKAsKy3BhInjUVZ2GMnDk7H0l2Vsk9GxkSgtLUFaWgbS01NOSP33ntRyW2xGOIBXr3NOZF16V2E1Nx78hYwBr553FQLHhbxxdg9+Xr7qnLv4ehYK16NgjUZL6WzNTMPN9uDMHMdS7fJ/rJZeS9/y52V7kkiYxN9fO3n3cDMu5z3/G5O0GfRxsfM9tRqMnlYLautqYdC349C6FaiOTsAFU6Zg1ZeL4dAF4IbZWaisb4JV345Vm3bBkZgESV0DTFIZrpg2GvsOV8OgN2BiVDCC5DI0hgSjvakD+tZWNDQ1IbewBGpNIM5e9AIqig9C7R+AcD8lwiKi8dGPy3DDhZRQg2tWm70zmQ7PsJiMBhzcvgwOmxUBcRmIS0rtFhnBm+HpkfEE5EXP+WP3URMB3jPa2g1tMO8l57q/UCM1+IQLfC4xS+/25sL9WJmTjarm45Rjvwd56fsQGRiKc8ZMw/jEkR6lzPb1DunNRmwsz+0cHuYXiHHRw1BTU4uoqAiYjBb8uXw5Ro1Kg1Qqh1brx0Ke/fzUWLN6LTJGj8bOnTuQEJ/EhDWz1YS6unqMyRyD6JhIX7c1oOPcArwQcITgLdwFL4W7ykPP/9ZT6qfxfOw7n6lOCPK85M1rDXo68NG8nJ2fNATdy45SeJbFZIONwuEo05wzEx4fg07r9OkMJ5FAQ3nxJRIWM+/Oac6bO8JJ8DKuiAqdgYq02AncuXAykuI5Wjn9CZz2rebWFgQFBKJs23roktPwzmvP4I7L56CothkzRwzF/33yI8aPHoGduYeQNmUC5iRFo62+Hq9+txznz5+DspxcGKUKXJSVglZ/fxjbTejQG5CbWwCLQokA/2gkn3ER9m5ai+01zXj4xhvw3xefxdW3LUJieFjnEZlWgUwNUiljSOgce7f8iXER3H5tdgcO1JgQP2YudP4Bnfn2SSqnmHa71X1gfGAoV25XbANPARHgPaOppWgnbLVFnnUeRL2Uo8+EVBvk1Y4o+dfe0iJ8vPHX4yKte7q5EG0Arp+xAOmxCZ4OEfv1oIDHAM+P41XpBELEzbBwMEFNbz7Gne8vrN0uvMbHVPf2Iac5eQ941pfW4kGQgIXlTndmkBMYoKmvRqdk9niLxVlsxikZC03kfZWQJTu5SqlkAEZe8wMJ8DwTo3DmkSZNQSewM6dAC+d010dramqA35FtCA8Q2NucGfL6C4wWmx0HDrdAFpmG4cnpUKqOLr7AOdXYuVK4Nhvy1nyKMYlcikdqLXoTmkMnIiYmlqueZ7Mx+z1J8jK5lEU89AbfVEyGisqI7dhQQAR4D+hK7/2OX+CwdnlYezBqUHRRJE+BLCzO471UNTXg5WVfoKWjzeMxx7vjkKBwPHzetfBTqgd0aRKs2jq6CgaRsKVVnype9NkfoWPM/YygLNRJ8EUWStVMhd0HwPOJa7yp/87ZnrtXbRM63/HMASf5S7vlKOdNB4EhajTVG1gOeFbxzJm1mY5BxgUCeKGZQei5zhW94dTm/VXP9/pEUv1zuZzZ53lNBtm5Kca+L4An5qNwz0aMCXFtG9xVdATjk4f0+0VgD7/JBmnSGdD49fDQF8ze1NQIlKxCeGBXZiZS9VU0W9GkjkfG6LGdaXsZjSlshnwlOqwuK8iR7V0mF6X3ft/AXiYQAd4DytqsMO74BbD3zWh7MNNx7yKPSoY8Mcujdd9b8yuySw501orwaNAJ6kTRPLNGjsOVUwcu3r+ivgk3v/5F54kmpsTjqWsWgByzn3/uRTzyrwfR1taGoKDunvQ9SUC5W6iRsJaXcxCp6cluqZS9fRcmTBzrtl9/O7itB8+DN68SF0qIBAKUclUI8LxzHV97nY9BJ2DypFgISYS89C70wBcCPG/7FXrR84TgVfkarQLGDitMlCueATYXw838CJj6l6RQPvsel1L2mIG54C7xedxJ+iVJmDQFLFe9UxVPjIfV4jpLHu2bqtZV71uBeP+jPz61zQY05xQBoUEYmTYwYSg7K0zImHlBr/HsFRXliDfu64zrFz4fTQYrHAmzEeDPvSDsvjrV+ix2ju6DM7U3/a7RyKH1P7k46P6+oAM9XgR49xR1WC0w7fh5UBSVcb/b7j2kAZFQps/qcxhJrc8t/Qi1rY3eTn/C+yeEReOW2ecjMii433vpDeDJjq5UcFnqcnLy0NbajuHJScjevhvBIUFMIAsNDYbFbENObg5mzJiKpuYmZGSMws7svZBIHQgMDEJSUhJWrVgD/0Atc9aLi4vBt1//hImTxmHVqjU4e/5c5OcdgtZPC6WK00iHhIQiJrb/AhpPHI8AngdUoTMd/8EWhr71DHHjwb3nuL7ujFCq5mzRJG9zzmdC8BDuqefvdI1UwZQoxWjgAJ768PXhOXjnWl+q+n4/QS4m4J0PeeaFpdylSm68xzzVr+8l+Q2ZJdQqFQ4eyEaK6ki30LhDZXWwN7dC19EBk0KBuKwUFBbVIC0lGvuKjsDfZkFsUjRUVJDGi0b7KkU8hg53ncGpLGcrhqkbXM5IZ1xXZse0OecyKYG0KQqZHDaHnSUOsoPSPSpgNlNyIAdCI45PfmYvjn/SdRUB3v0tdVhMTEXf70IK7pca8B4SpdZZZc711JsLc/DJxl87q1sO+AaOw4SBGh2unX42xsS7l5T72k5vAL9u7SaYzAYE+IfAbreyWPj0USOx7LeVUKuVoGI002dMQWHBIQQEapGcPJx9wwIC/bF3dw6CQwLQ0tyKYcOH4belv2PCpHEoKSnDaXNmYP++XGzflo3QsFAsWHA2Nm3czEDdarMgaVgimzsh0XMTizty92mDN2TexwEjy/5GMdzyo5KhCAGeT27DAzuvSud/720zvNTds7gJ71UvzEbHh7vxAMnb9YXOgPw1kgb1beZOCZ6cSSj+ktYhsOH33lNTIFTXuyOgL9eF1dhoLY3GjzEczP5OSXJcJLlhRWxYliUHSC3eUpKNaLUJCrkM1W1WlBSX43QVhTQCBosdWxuNmBOpxe4WE0b5K2CxA5taLJg1I52N8UYJXlDVioSpl7ksn1i46QekRnJ+BK4ana/UGICQpPFQKBVQOn0P2DlZHgMpS2pDBPDzF23vvjxP3owRAd49tRzmDph2UoKbvtvB8mrsKSxGdFgIhg4Jh7+fBhW1Dexd2LI3Hynx0QgJ0GF77iFcv+A0bNiVyxxUZ41NY5pFs8WG9g4jWtr1yBgej4KySqYp25VfhMSYSAwJC4bZYkWA1g9FFTWYkD7cbTY4iVQO1aSLjto4Meo/7diAZXs3ujvWX+I6aWOvmHQmTkv3Xc3d2G7Ahyu2dJ43KSoMF07JRFtbO0tk09raxpUCp3LaKiW+/fpHFtvuHxCA6uoqREUNYd9sUs1XVFSwHPV6vQF6vR5RUZEoLy9HUGAQy55KglxwcBDq6xtYfxLU2trbGZ6SQzV9v0NCg5CQED+gDsZunezo9Hx4myuApw8zOb8xqdmZ1IXwieV8d9ZA50vB9gwB4/8tZCCEIM8Dr81q60xOw0vyQkmf5aR3ZsWj/fLXmJreYD2KYKzgDFnZHYDJRYzn8VDVC98ijVrDwM5sNjGmg6cLPVikyhdqG4QOfzVVFZA2FiB81BkoX/kNgjsagfYWDA0NcgK4A0aLDSoFRRs40Gqxw542DIFORxJPHfL2ldYjeeZV7H6qVF2OLsRo2IpWIiq4dxs9f85DbSrEjpp9FINI1+l++AeqWOEgsR1bCogA756+DqMept2/ue1YVl3LhAUC5ojgQOg7TCyElICfQPuSuVPR3KpHc7sBE9KGY8PuXEwalYLK2gbojSbUN7eipd2AEfExGJkQgzXZ+5EcH43axhakJ8Xhm5WbEaDVgHJ3nDk5Cxv35OGc6eP63pdEBvXki7v1oe/xx+uXYePBPW7P9FfrcPGE03BWxqR+Vb78q53Zm/16DPAEtgTwPJD3BQ4s5lyQA57fEL0MveWLp3mJsxGG2gnj7oVSNs0nnKsn48GvQSp6erhtVnu3B4AlwiHzrzOPcm+Sp6fpYr0huKu+Upmc2fv4fdOeOdW9koXREQfIVNxWrgwur2FgZWjl5MluZwzOmq2bEV2Vh1EKPeR2MmsADQYjQvzUXDpghwNf1Vlw9ekZMFms0KgUHnGLe8ub4RccCQ1MiKSc105pPT9nF0apqz0+fn5HGIaPmtTZn6QKLhpDgrBI90yCxwuJHXulgAjw7h8Oh8XoVNH33besug5xkaG47bm38c/L54Msa+U1ddhbWIrYyFBccsYU1DW2orjyCOZMyMDmvfmIiQxlUnhVbSN2FxZj3MhhyC+rwlXzZuDQ4WqUVNUiSKfFmBEJePq9bxEW4I/kodFIjImA0WzBuNRhfW7KlQT/yrKvkFtV7ChkcnQAACAASURBVP7gf9Eep6dNwpVTT/d698a2ZuSs+LxzXEBUApKnntOZkIwu8KZg4eS8Zrq3695sxNX83ox319djgKeJeI/1TgnT6bwmXEQY2iYkAD+GD3njcxQL+whz0/Phde4OwF/n4stJja0g9zlnBj4JK1lqNtpccni0BuVY75ldj5/zaEmei+Vmnvi8Gt3DnPG9nYMl4qEQQBuXrlYmkbE1eKaFy53vYJXvhA8D7Y3U9iw6QSaHQmLFvtxDqC7Yi+FtB9FmsSLLX4M7P/8FM0YkIToxHpn+GmzWW5BzIA9bahrxzM1XYGRKTLet8YyUkIErqm5GYlQgS8hTrZcgLGMeDuXvhaG2GOPjPA9d6TDbUK5IwbDhI9maLGTOamP0DA4b2BSbnj43p1o/EeDd33GH1ex0sus7ZwP/PpIanRhx0kTd88oHDMzPmzXRWa6a3l0rVEoFY8Qp5bNGpWRgTdI+Z54ElAo568cch6X0XpBal7u+dscBzMhKg1rl3gFVog6AKmseOyTNu2T599hzuMD9of/iPS4cNxvnZE316hSGplps/vyFzjFhCakYs+Bm7Ni+B3HxsWhsaGQq9/ETumcHJBV8ft5BZGVlMq2rWuP+G5iXexCpaV0+Azuz9yA9I435USk9uK9eHUzQ2a0NnkCTV9HTw0cgzNvYeZU8D9K8xM3/Tv3NZgqj47Le8dInD8ZCdTyvehcyArzq3pvDCbUA9HJQ2FVrk/EoJ71OEGcFX8j23d0rvSe4c2AqdzIKDubpTq9/f9X5cgVFF8iYdE7qeP4FJ/GbL+JAWZK4OvYcHTt9FiSULEcClYKzgf+59FvszC/G3KnjkFa7D03FpfizqhHpYf4oOtKIkYlxaFJqcHDPfthVStw4fSIq5EqkZQ7rzjzwXwcAZbWtGBoR0BnSRh+NSr0MYSoLyF/PVVnZvu5XXbsVwZnnsy7MY15CWREdzItUzG3jzZPuW18R4D2gm83iDJNzhnh4MGSwdJEGx0A5chrbDtncf92zYbBs7Zjug75/V04+C3O8sMn3BvAF+UXIOZDLqokmDU9CSUkx8vLyMG/ePPgHaJG9fScCAgIwYcI47N69DzqdH7PHNzc3Ag4Zvv32K8jkcvz78X/hjdffwoIF56CqqhqZY9KxeuV6rFy1AmfPOwfjJ2ShsrKKpcFNSBwKiUOK6ppqptUcOy5zQOjl1ouewJqzp3OZ1no6wpH0yaKdnPnpe6rL+6rvzsBMxtVPF3qV82DvrRRPFOkZb6/WyFlcIyVX6bl3IcjzanDeY5+F67HcquS9z8Xac8wH9zcxBGzf/Sz3Sg8CR0OuRCsBJnO4c1ak4+nC/BlYwSaOVsQM8CVd+SgB4XlK9m1Hx561CJFLMNRZlU0ondM8JJEbrHYcCgzGqKTIbup6s9WGLbuLMXP8cPZ79ZF6GMwWyLQ6JIT4dz58NKfFZIZZrQLVVyour4RW5w+VXIJDVfUYP7J7XummxiZUm9Qo06sx58xzoPVTQOUngvuAvM0eTCICvCdEsnEAb+slXNWDKU5UF3nsKMjj0rD1YC7eW/fTidrGCVmXInTuOPNSpMV4lsu+N4AvLChm33WNnwYdBiMKCvOh1egwNGEohicn4KcffmUe7x0dBhiNFgQE+CMtLRWNjQ1oazUgvyAPUUMiMGnSBGzdko3a2jrExsbCbDEiL7eArLEYN24s2vSt0Gl1zMxaXl6GaVOnw9ChRxP5YIwaMSA0dAvw3UqY9rKkUDLn087yknhfAO9qOiETwWfN660fv67QPs/U9Iou2zJhsn+QEs0NvUvxZN8mgCcJuadNhAd1bi+cBM3H+ndLKSuQen25M7wkTxnfhCl1aS7aA1XAk0uknCQPB/O2pZKzjMlwUaedxtG5jMYONKz6BsOsTb1uq8ZohSotCUE6Tk1usthQmluKFFhQGRqG2Ngw5BQUwS6VYdSwofj4298QN3IEtA4rdhSUYvqwGHyxpxBPXHcBtu0vQKDOD4FKGbYfKEFikBoH2q3IjAtHu9GMDX+uRfSk8dAqNUgbmYnk8TMQGh7O1PViO/YUEAHeMxqbdv0Gh0nvWedB1EsxciYqbVI8u/SjY1c1cxCdt+dWAjQ6PHnxzfBXuw+5JbOoobmucwq5Ug21f//j6wcTefoE+PbR93R6xvNSvKvN8zZs3obOh9QRMJlMJreFXXgvewIrYZW6nmvxTAMBbJfHPifR8nvgtQJCG7LKTwYTJV0h3zoXemACVFa1rRdpnCRsHtw5wOXy4HP7dUryHtZwJ1V/J0MisN+zMDhKv0thE3ZKA9uVfY+ZSWw20C/MgdF5vWehHZ5erIIbFcpxagGqiguRsP93UII4VzZ2GlfYakL4mGRoNSqU5JRiBDjpheaqCA1FZGQQbEYjPl6/D6GhWlSWVmNy5ghEU9lZPw0soUFIkkqwdlcOAtQqdJhMOHy4FmWNrdDq9UieMQ5nZY5E4f5cpKSPxLvLs3HbOVNxSK/GqJnzRPX8cfoqiADvGaGtFXmwHt7vWedB1EuWOQ/P/fk9yhs8d34dRNsfkK1EBoTi6UtuET3rKQIu9zdIZHLIR5zFaCtxOBwOe1MZTNkfQT/63s6wJh58XYEg/xvZvwmg+RKufJpaV3dNaIfnVcxM3Ws5Gmh7xtPzDIG7p0Go+qcqcx36rph44Via32Qx9wrwve1fqDngPdv72hOXArerdXrD82DuZD6INkI6q5SqTnU8/3tv5gbh/CZnDXcyLBzevgZJlbv7JNmhdhPapApk+XXfp8XuwB67BC1WE6ZnpWHzzgOIigpHeEgg/MjJT6PE1uwDmDQuHc1tevjLpGiTymBsaUdrYyMcciXCh4QhKigAbS1tyK1tRHiAP2JCgmBKmIqY2O6Ofu7uq3jddwqIAO8Z7Vg2u2xScbsvjuTZjMe+l0SuxjdGFdYV7Dz2iw3yFW6ZfSEmDU/tc5dNhg58tHVXZ5/E0GBckJk2yE/m3fbcOtnxanBeXd6blCtclldh82FdvE2dd8KjvsIc7MKxrpgCirNnc/K2alZFzn0TArxKI4fVTOF7nC2epFuZ06eA+rGqcV7Y03m60C48Avce+fzd7V5oKqD9UopaV9qHvuYhdT6rWkfOjiYjCr5ZgrG6vlPcHGw1IVIjR0CPjHcGmx1lukCMTI7mcgi4O4CQkeGIxPZhNFvRarTDPiQddbX1mDJnjhcziV37SwER4D2noGnvn3AYWjwfcIJ7tkSk4Yn1y0AJvU71Rljx3OW3I1QX0CspGvUdeG/zjs7rw8JCcHFWOg7sz0dsXBQqK2pgMBgwMjUZjQ3NyMspRERUGPz9/eGADbExccjO3sEc4ui3wdj6BPj2jHu6qdeFgNnbYXjJXOhJz0ukfHy8MK8977zHA6WrsrI8g8ADnCs1vKv99ARsiou3Uko3agTuAnU9SfAsyQz9xyRqjnN3dWa2f6mMhdixPq4YA2d1t859CdYSMge905HbA61PD6tKpXJZnMWbh2r79x9gmrTZ7ZDdDQZkhR5tw2qz2nAkagiGRbu3U/X0ZaBFyzrUCE/Jwg/ffoebF97OmDZvmRa3mxc79EkBEeA9f0Csh3NhrTjg+YAT2JO+as+X1aGq/a/DkBxrcmXFj8DCud2T/gjX7A3g9+w+gMLCApx99jys37ARkZFhiIiIgp9Gg/z8g4iMDMfBQ4XIGjMWq1atYmlsx4zJGpRmRrdOdkKCeALwFIculXFSIzWho5wQ2DhPdMo1zyU6ETrz8apvlszG6WFP05HnOA+6dI154NuZXzn7nV3vUfVOqEYnKd7U0cXdCtXcfEw87yXP7Y+zr/dsLAmNXMHszDwId0uK0yNvvnA8z6z0pS1g9KA1ZHLm/EcaDAqFo4Is5DnvifTMM05CAN3321cYZ67q870qaDEiQaeEipXi7d6MVEpWpsbYjASvgfmISYFWbTyyxmXCaDRBrT66DO2xfuHF+QER4L14Csh0t+tXUOKbwd7y9B14s7Sq81s42Pd7vPZ3//yrMSLadeGt3gC+vLwSERFhqD1Si6bmZoSFhUCpULO/P//8a8yZMxtqjRKBAUHYvj0b8QlxLE3tYGxuAV4oiXkC8MIwuZ7SOO+RTiFnfNU4odMXb1snSZqFgjmzuDHwd3qOszAyQXnaTgc7B1iu8562aSGQkgRPceMWU1d8K9+f5qFkMqTW5nwCOMc6V0BMZyTANZrNnfHzQkagL6nUHcC3tzajoaoIYTHJCAqmIgRWlg+Zrx/PO9B58jARY8BK/TqbobkBAWs+PopBoMR+e5s60GaxYXKYFkpZ7yxEYbsZSZNHQUYZGjxozPxhscGWOA2RMbGDksv14BgnTRcR4L27ldaKXFgPD24p3mx34KGCEpi9MDF6R4W/bu/U6ATcO/+qv+4B+rnzPgG+Jf0uNr0wfay79QjA+DA1Hqj7GsM75FEf3oOe/1tYpIYBOdlxnWFjfP9OaV8iZQDfE1x7MiWUn75D3z2+VQjyZIvnpHhO+8BpF/hcABxjQFI0lb8VVoBzRxf+el8AT3utLtqHkZoGUE31Kk0qgiNimWaCkuxQ5qv+NDrP3s9fwwQdR0dqxCttrddjUpi2W3U6V+vQ/grazRg+JcMjgOfvzf6qdiRPPxfhEaH92b44dgAoIAK8d0Qk85t5569wWAevFJ9ncmDJoSLvDnYK9V4070qkx7qIjSdMMXbdVwlpR5XuswX+lUjnVoKnw3jjfEb9eRu5u3G8mp0HZZKeqZgKP96VpzivFRDOTf35qnLC/boCU6WaEutwt4iX5Pl+/FgzqeadyX0IyKmRJM3KzJJNXEqJbygHfFd2ud5uOmd6YFDaqRVwpfanHtWHSzAcxSxFJa1VWtcGXeo8qDWazmx1/X24iOkyLn0Lwc4wuL2NHcgI1rgFd37dnFYjRkwd7RbgeUe8AxVtGHvuVUwbI8x82N9ziON9o4AI8N7TzdZcA0veeu8HHocRDpU/ni0qR3WL65LNx2ELg36JzLhk3HHWpUft01pdg+oHHu78XT0mE+H33o3XXnsDzc3NuOmmmxAbOzhV754S3S3Ae6KWd7WYEDSF1/tylOtUtwsGcIVXumz6TJVu5vKy842Pv2dOb4KYeIVCyZLBdGNSJICfTgG93gKpw1m4xamlEJ6V/p/qllMaVcoix5d4FTrhuYvZJzU+77FPExCT4ArceTNIZe4mpAaaumkhdtbKEaYmO7wEwSkzodNRvrj+taK8fahZ+xOGqOUYFqCC3EN1O626v9WE1Kl9S/D8GaubDPBLPx2xQ8UwuP7dsYEbLQK8L7R0wFqWA2tVri+Dj90YiQRlISl4cb37ynfHbhODf2bSuL505V3QqbvnjLdUVaP6nvs7D6DJGoPwB+9jmU+X/7Eac+fOwcqVqzEydQRqaqqRlprGUtM2tTQiLDQMM2d5l/v+RFDKIxW9txsTgnhPSZvZkp3qb1cpVoXlUnlpWehtTb8Jc+MT4HIV1Wyw2bnCLCR9E/xT/PhRAE8qdoUUHUYLq4suDHMVMiU82BMoc3ngWZYcztmNZbXjktz01mjPfI74zrmoKlwPuz67Zrejru4IQlv3IkTbPRyOB39ap6HNiPaQTMQMHd7nLWF7s5P9vSu1MCUcImAPaDwMeV0ZouR2KLwAdlqQ5t3cYsGUGaN6dbLjlBUOVOkliMiag/qqSiSPGuXtIyT2P0YUEAHeR8LarDDnb4S9tdbHCQZ+mCJpPD4vLMT6gq5Y7oFf5eSYcdbIcbh2OpfshW/uAH7OnNPQ2FyP9lY98gtyMWJEGpKSErFt21ao1X6YMDFr0BNnQABemHimp+Te09GOzz3PJ6/hgYP/m8ZTwpyejQc6uk5MAM3blU3OxpzJ5KzuOTqv0774uYTSOc1hhx0SR3dHsZ57pz0SuFvtnLc/VW1TKRTsN76aHDcvB/h8Y+poZ654AlriIHlpn7QMvOe/3WjA61v24s5Zk7Bry1pEyuoQrVWgrLkdWcPisG3zTlh1WgyLj0X14Sqkpw3HDkMUwtRarN2ZjbPnn4+S/FzExcQwv4fw8EimMeDXNBj0qD1SjY6DexDYUIY4FXwOtSMnx4MmIC5zONTKvvMQ1LaZETR2HkJC3IfTDfo35CTboAjwvt9QZo/ftwKOjhMfiiaPSYMtegTu/+INGMyD1z/Ad2oP7MgQbSD+e+XCbpPaGhpQ/+bbnb+phicj6MrL2Lf6wP48pKamwmgyoLq6Brk5uZg0aTIiIsJRVFwEpUKJxCTX3vkDu/P+zeY2kx1Nz3u8u1qKj2nvLbMaJ+namB2fQI+AQpjwpuecBI68yp2/xuez5+3svPMe308YaseH4vHheULpX6hNUPvJYTQcLYELz0H9yVOe/uY857vU/RZywBNsnmcgeGaHpGc+3Sx/fqZ9IKmfN1CbjXh10x7cfdpk7DmwF+1HihDYUIS4+GgMjY3G91v34ZIpo3Gw5DDCosLx+a8bkHukFY8++gKy9+1CsMQKS2MZpqfFsgQ+VU0GlLdJmGNe/ZFKpIVJUVlUAWllGTqsNsRFhKHJakNKkD9kTs1Bs9GMIYE61DS1QK1UUA1XqCQONHWYMSTIH7XtBuS0mGAJC8W0jAR0mK0I0qo47UePRscyW2w4bNYh8zSqG9+/h1McPfAUEAG+fzRlIL9/FRyG3ms79G8Fd6MlkA8ZAXnCaOwoLsDbq793N0C87vQLe+O6e6FWnFxOdO5ubr8BvqeDm7sF6bqr/PRCxzo+Rp6XqIVlY3lHLQJNAlNhYRl3awsB3k+rhMFgPioTZU9GxUylZO22zkxyQiCn320Uh8+K0HBoxo8XZsnjGRKS3rmQP6f7utmI1zbtwZ2zJ2Hlpo2IVEsRbjgI1NYgcdIEbF65AYljM1B9uBp+UeFYf6AECXGRyAgNQV5xMSakJEAqp1SxGgQ4tRc9aVC6Ix9VhQV4c+MuXHb6dBzqsGC4oQ0xcUMwMiQQFAsa5q9Bhx3Ir20EsWAKkwlDwkIQHhSAvWotgnVK1Da2QKUNwpikCKzbX45p6XFQCLz6iS56owUtEWMRn5Qgxrm7exhP0HUR4PtPeMao522AvaWm/5N5MwNFKCVNgixiKBv1/tpfseXQPm9mOKX7zhs9DZdMnNVJA/oOk7aTb8ykOUBSidC0eiKJPiAqel6t3lf8t/CQvIqdl7aJGFyZVwpz42y9Qjs7nwTHlVd+z/KwfRFTOJ4c9xQqGYyGo0tC9gT53m4WD/YsXM7p/U/r83RQODO1CdP8dubppwQ2Nhta2logUygZsNbV1yG4cRcCdWpoSJqGA4YOM9RqJUxGM1RqLtmNQiqFiUq3ymQwmc3Qaro7jwhpUL3tAI7U1yMrbgjZLvBybhlG2kzwC/CH2mJCh8WKqaykqxTlrXq0GDrQ0W6APGkoUlOHwW63YNfBcgwbEo6EIRGdU+8uOoKMxAhYrcT8yEGx9AerWzF06rmIiAo/kc+0uHYfFBABfoAeD4cd1poiWEv7ru8wQKtBolBDkTYbUr+u1Kv//u5dVAmqoQ3UWifrPGqFCiTF8xhe0dyC277q0oCMj4/D42fPxYEDeWhra0Hy8BEIC+fMjPp2AxP0dDqt2yI2hAvL/1gDk9GIyOgwpKVRHfg1CA0Nw5ixGdiRvQvJySlobmlCevrIY0rufgM8L8FT2Jg75oe3U/PAyNvTmfpeoJqn6zwTQKcXxtUflX5WLu8siOOOUsKxXIiehEngdlsXF0dz9GZu6Dk/26cz3ztxgiwJDSXJcZZvdcfwkBaCUuQyZ0JnvP3u9b9gWoLapRMbTz938/L7bOsww7z/IPylDjToO6DzU3NaD9IiUGSA3Y4OmwPBGhWszhwDdIafS2swe85EhAXqWBRBa3s7Y0J0ak69xTM8RTXNbN9Wqx2NikhQ+nq1fxAmzZzp7laI108QBUSA95LwzW1AUTHQ1k51lBmTDEplrVIAWi3sgRpYrDVwtHWVHfVyBbfd5bHpkEUlQyJQL3eYLbj7s5e7SaBuJzrFO9C3avE1d0Or4spi9wbwuTmFGJ6ciMPlVbDbrairq8eQqGgEhwTAz88PbW167N61B7GxMQgKDsDhikpIIEVyynDU1dZCpVZBo/bDr0t/h0RmQ0R4FLLGZmLnzh0I0AVh2ozJ7Du8aeM2TJs+6ZjeFbcAz3u682pzoTMZ7cyVzdzVjoW2eB6g6DdhdTQeyAn4hElyeCldCPqeri1cg8Z0gaMEao2cedS3t1Jym+7NE5AnUBcm3rGSrd4DRke4EqW7lVNue7mc7a29vRWGvD8wJNjPbTrYvoq+EFCv21eOcRY9q83eVzM5gNroIWjVG2E2WZExPIqFJvZ2H4W/M4dFuwPfbCmGVabB1X+7YdAWXjimb9JfZHIR4D24UR0moOAQUHgIaGt1P0CugM0fsAVLYFcPjONJB2Sw6YYgKCkDcu3RhUyyi/Pxv9U/uN+b2KMbBZ697DZEBHBSeW8Av3dPDg4fLsP06dOQcyAfhysOY1zWOIRHhiAg0B9Lf/4ToSEh0Or8UFtbB7lChslTJmDFn2sw7+wzUFtbC3//QPyxbAUuv+oiFOQfZLVEWppbodGqERcbw3Bz5449mDbjBAM8y6DmdKjqCbB8ohphAhMhYAspy0vlvMMa73jWEyxcqeN5b3hhpTkCFp4hcCXRChkKWoP32hdmx6Oc+Vp/BUwdNgZsfGNMAanCPaxa1593qKdUXpCzEynyyqOy1vU8Y1/SfKvBhJyyOubUOFrfBI0LhzjhnputdmhGp0Dppl/P+0kqG3LuK9D7ITBmOGLjYqHz1/aHHOLYY0wBEeD7ILDFCkdBESTZO+iD4dOdsEcGwxqp+P/2vgQ8yus89519NDMaaWa07/sGAiEW24BsDBgMtonxGtdJaze9Sdq0WZw0zb3pcp82ub1d0jxtmjRNetvUTux4t7FZDBhsMPtiAWIRAu37rpFm3+7zndGRfg2zSkJG0n9sPwbN+c/ynV/znm97P/jkXvjso7GNIZHBqdThxJgMV11qeHyAUavDlrIiZBqm8l+8dPQDsSxsbNJlvf9o05Oozi9mfx6wWPHzoycmRilKMeHp6irYbDbExcUxLnqb3Q6VUonERAPL0iIs7OzsgsGQyBQbiidzOJyIj9fh0sUruGftanjcHhw+fBQrViyDKcnIxm9tbWPZVOkZ6aivv84q0TU2NmHZ8iXT2EX0j0TU4Ln2TEMG1monsBSa5glEOb1rYKUwoSZNn/HI+GiWyoPphBcMrmHzKP7AcViKG5nTKO9dLp/CX8/78jFUahlsAb54AnheajWaNc5Wn7qTe7E8eTJCPxyQCz8jbd5qd+FMQyfKskxIM+hw/Go77nKMRSSyqR1xYMnapTFT4dL87UM25NXsRNwsEPDMlgzFcUJLQAT44LLxWe2Q7P4AMEehsUd6wWQy4MEt8Bnj4RnqgrevGT7n2PilgafTShivBrNWSlRQZBZDnZqPPVcbcblravCeUibDc3evRKJmskDT37zzX2jp74q0EvHzAAncX74Sz66bmg+/kIUUFuAty789XuWN/K6TgBlKIKRlcq0+0MQtjISn57kfPhrh8gh78pVTARVhC+UioFsU9eWmb/4M3bp46DyP0if62miC7aJZa6g+5Gsn4pvJdfj3ESin/oE+WK4dQGFawi2sd+F870fq2lBdmAqtWjkRC9E3YoH8ejOMqvB560cH7Vh337KwLgGS2uEmJyoMHqQl+n1Y1M72SuCWxmHzQ9tmIh7x2TmSgAjwQQQ9ZgXe2kUazOydAlnq77kHKBeQUgVUpnQ5bDj+0t/C5bAyGuuCe5/Grn4XHOOKiXAx6wvysLYwe+JH33/939Ej0tPGfF65pgz8xc7n/M/ZbMD52skxDAag4vYGvcW84Bk+EBHgeSAcD6ziAE7R00ThyttksN0krawQzAIBfobrnnica/f0A2GFOlovmfA5gPKAOGZ6pxv2eGPmf7UMHrcXLufkfuhjIfGN8EJCYMeJbqL1ubP8d7ImSCni3E+BS0GJZLbhjUrDUqSm3W6HZaAT0v46ZBn8YBoK3DsHRlnaXbpRd0uKB625p98MWVMbktWKkGVmDw3YsWFDeIA/1WRGvCkZcq0JxdIOtp7eERsSVmyHKdlvhhLbnS8BEeADzoj87W+8Azidt+fw1q8FSgvZ2C63Bz/47Qe40dWL1EQ9vrTMiK4z701+F6l1+DR/S9DAueqsTGwuL5jo+52Xf4Jha4wugNuzw3k1KpX5/tlz4/S0I2bgjXcn15+dCWzZiAu1dVi2fCn27T6IbQ9vnvicCMoOHzqKjZtnHkRMAXzZObef5z5sHryt6k/ZFzmZ5pl2LqH67H4zvDDYjvvDw5Hd+E30fl73SEVoYnlj/FYDGagELffz0/PcdM9Bmq/Z5fVQrbgpIE8lZDVaBSyjt/6S8z3xmAEKrGOm+/EStgpZeO2Y74Wn0vn9+pQ7T5Hzk4FswpQ7ivakdY8MD8LXfBjJ+kmNedTmwhVzHCr0VrT2jiDDFA+D7tY0OaH5vrtnCLKWDqSo/UQ9vPUMDuNy3yCykkxo1cRj45oyNu9Q7yAkKUYkjndsHrCgeSwBZUludAy6sSxdik+uNSGvcCkqN2xH17U6mAry2XckpZGI7c6VgAjwgrOhF/bVt28fuPtv5sDmjUBOBo7WNeKHr+2dWEBVggebVS0Tf483ZeFCdg2GSbMMaNsqylCZOZl++o2XfgyL49Z+d+6bd+es7N+e+zM/UVcIgKfgt+qVVXj3rT2I06gQp1EjJzsXTrcdN643ormlGXa7DffWbIDRlMAuBLp4DYxGI0t9prohOl0ccnJy4fG4cPNmE6xWG4tPSktNZT5+CvEoKs677UIJC/D2Fd9lX/gcLHh0e+CqhH76SClcNFZgsZjZ2KUwMp/GC6xexrIAxlPZiIQmcJ2qODmcXifbPQAAIABJREFU9nHOecGCeD8eX0AaNjXiuY+0V+rHStzSfON/JvCmn3H2Pa7BuzyeKZcOvoSL5z6BxOe/FNEYSZkFMBhTcPbDV7Gu2Bh1YFx3zzDGGtuJ2WFid1faOlCRnQmfx4PdHf1wqJUo06sZgY09UYf1Rh1+te8oNIXL4e7pRM3WrXDaLKhKlaHfbMXLR65BbsrE81vXI7WsDA67D6/86j+RkF+Oz+/YMhvHKo4xyxIQAX5coGQuP3QMaG6aZQkHGY7iUx59CL89eQm/+vDkRIcVeRn4YuooetquIk6fhCXLatDmjcMHfWYQUyZvBSYTdiwrg1I+qRD80a/+Aay4lthilsA/f+EFaKnwTAiAv9HQhP6BXsgkClZkjFLh5DIlevu7Mdg/DK1Wg5TUZMikChSX5uOdt3dDAh+yc7JRVFSIhoYbsNmtqF6xEufOnwV8UphMRhiMiYAXaG1vhcmYjOKSICVsY95N+AciavBCrZwH2QWmygn93JFKgtKzFHl4u5tQs48GiOmirdYqYRsLbqrjVgcGzl4PyNQTuFeWBx9ABsCK3/j8NL3CRuMRaQ2lyPFgG6G5PpJ8+nq7oe45BYNm0oLA3SjhnuVnR2b9qw3NkKiUMMXrcLh9AN7BQUitVuRlZ6DN6cGFo+fwwKZVyKreil2v7cLmRx5Ex80b6LhyBJUrVsOdWICSijJIB7v8AD84iDON3SxXeNM8qLQUScYL8XMR4MdPtbMH2Lt/7o64tAS9S5bgKz99GZTDTm7CrxdosX7wEmQFy6DIKoCkv4Otpzu5AKclOlj6+pEjlaIqMxmqBD3kqSmcMBNf/a+/Z9Up56KlJyQj25SCUZsNTf3t0Kk0zD1AhbPIgkkWzcKUHNzoaWEuSJvLwb4HEzXx6B8bZkuk1DSrw45cUzrqu1tg0Maj1zyEhDgdq/Uxl9aIf3r2m9DHafycBl2C4kFxKiDJFLNIr165zqLkN9xfA5XqzqLCjUhVS+DNU8zIj06AL/Snc/M8j5LnoBfKXE9jkQY/nSa0JvCAvnAlW2mOYFH2wnGE6yAzP/1HxC3RtFsCCVlBmkkg5+b8UGP5wd8fVct566OZl/fp6+mErv8s4tXjc4ZLjI9l4PG+FocLV9qHmYtAVXgXZHIlPtz/AZ5ckYxGbzKq10/SPk5jePGRz0ACIsD7he57/wAkPXNINUt1LL7wNMwOJ145exRFaem4+/SHkLTXQyJXIK5yrd+cTy0hCSNNwxh5eyrPvKq8Ain/8zuQKJVzDvCjdguyTeloG+iCRqnGsNUMhUwBfZwOwzYz8pKykKZPgk6twcmbF1CYnI2GnmaY7RYoZX6GUofbhRxjOrsY9I8OIduYxn6WpEvE6aZLc/bb8A/PfB0G7czLbs/ZgmcwUUQNnv0yjDO08XlIk+dNyA0vBF1/Ct2tZCkEyMLnhWsXjsV/zscUauHCgD/uWw8H9EKQ56Z6DqqB1giir/V6fCzoLlIL3B8jvhn/JSWGO9LOoyHMiTRPuM/tdiuuHH8fq3M0LLYgZCRdmEG4PJk7YUo/Cbyl96OvqweNl84gd+lqHNr9Np6tKYG35H4kmmK/7c5kr+KzM5eACPAAevqA9/fNXJgxjuBcUoGXFENwev3fn6VjVtxVX4fW9CUwZeQgZdjvjx8+dx3m2qtBR5eZTMj45x/hD1/6pznV4C1OK/KTsuDy0NoluNrZiIerNuDQ1ZMsLiszMRWFqTlQy5XoHOrBiN2CMbuFafQ95gFWiVOjVMGkTYTT48aQZQQGbQJsThsosv1k49xx6v/42W8iPk4Dn30MzsuHJ+QsTUiBouj2Es/E+MrMuHtYgB+rfGGCllRohnc5XSCSGA78XCMXBrTRn/2AzSHDr60K8+GFq/dH55O1wF+alTc/QPrH8Bd18fvX6ec8ap6BtuCZQKnQ57wSHTOjC4AwWMAfmeqdNhcLCgxs4QCb14knjA80ycd6UsJyusJn+ZpoDn6Z8LjdGKzbi3QdmftDzyS8zAQq+8GtGhL4yjdDn5DA5NvV1Ijui0dQlKbHlV4nitduRXJKUqxbE/t/hhIQAR7AmVrg4txpjPy4rWolXizR+4tNAdAp9FB4s2Dz0a+tBHcnypHb3YK+n/xsIpU32KsS/8gO/IW7FXbX9Cyhsb5+9J2nV2tgtlmZhZLM8jT3mvylOHHzAls7AabFYWeWSMosovgAjUoNs83Cvqf0cVr2Z61SzUz4RBc7arciLykDHUO9cxpP8C+/+x1olEr4bKNw1E4GPUoT06Esr0Htp5dB36nkS69aUckoaN9/fzcql1Siru4y+867ebORlcPe/tCD+PWLryE9MwVlZaWsnGx3Vw+u1V/DsmXLkJqajAMHDiIzMwvvvL0LO3c+iuaWRqysXoXh4WG0trZi8wMbYz2SqPtHNNEHY4DjAWKcTjZQC456dkFHrvEH1o8PNlYsffmlI1jVuZC5+BJAqSLqWMDloAC3SaCfCwIc0v5pRrIABFoumEV/XFEXfnbh7CdYkejnhudN6G+nn7P9kttCEDjJLk7+2xMzEfKnaWym0VdsRbzeT5VpHjHj4/37UKqzY1iRjDWbxdz36bzrn+UzIsAD2L0f6O6Z82PwyGTYc1cx2sf6GSjm6PPRMzaZIZOt16L68LsYO3Qo/NpkMvzT5qUYY9q02GKVwM+f/x4j9QoF8NfrG2E2j7Ia8GlpKUhLT0NhYQEO7D9M1bQRp9YyTvpVq6uhVMnw5uu7sOauNaj9tBabHtiA48dOsu/a7KwslFUU4/TJ8zAlGdDS3IE1d69gytLRIyeQlpYKoykRRoMJiYZb6Yhj3Vew/hEBnm5v9DJSKlkgcESKhp8EIAIXv/Ydyv/NQZsFn41r44EXB1qLUIPmke38Z4HauDBVjvelNdBK2NgU5DZe8S1UIJ5UJmFcw077ZEBLJN97rAcjTGlj66M0xAC/fLAAPuE8VpsV1it7JkhoAtMY2bgCE7ww64D1Hb8YCAHe4fKgY9gOizoVVevuY7faY7vfgk+bjNX3rIYpSdTeYz3rz7r/ogd4etdfenV2SW1iOFTvE4+hxWuDWq5AgkqHPfW9GHW62MW6JjcZ+v/8N9jOn4844r9sqsSwZCpvR8SHxA6IV2vx4y98g0kiFMC3tXYgIzMNr736NgoL85CcnAyrxYbr128gvzAHPq8EWo2GFZXJzctiHPSEE5QCR1bckZERJCUloaurBxs31aCxsRl2mwNjo2PIL8xHZ0cnbDY7+56noLyqFctC1v6Y6ZFFlSYXbJJo0t2EQCgEscCqbsTiRPhC/XkuezCrACfZofX489J9jBuY++75uPQsfc7T9/jfGXXteFwA3Vd4HnokPzmtTaGiNDo/yHOrAJcLRYHSJWg6gXJUoIZZSciNIAjQC5R5pIA96t9e+wHy4qdy6ofLIOAaPdPeBWQ6THv3+nDWrIfUPgKpXIHm1g5U3XMvblypg3nUgue+8gczfffE5z8DCSx2gPfZnJC8/OqE5LtHRpCWkACr08nMtsLmdLuhnIV6FFPGXn8PUFrELvC95jFcbO/HxZ4BFCcZcXdeCmQvvQzLkY/DvxlSKX7x0F3oto18Bm/Q/J6yPL0A337o8zFtoqOjG7vf343HHtuJpFkk9Wq4fhPFJX4SpNvVbivABwIh3wQHYu4bDzRDcw55Zj0IMCcLU9P8z1FO+63iCaxIN45gjBKSjNJCMKYxCWipfGookCUtnlHljpvrAy8v9LyQIe92HViwcbnGPzw0CEnLR0hJ8Jv9An3u9DNuwg90T/AzYKKUSNBn9SL//ifZOGOjVpze9SJWP/Isbly/gdLyUmi0mrncojjXLElgsQM8BkeAt3dNSPOv33sXf/nI53CuuQkE9pe7OvCNzVvx7VdfxpfW34vatlaUpKWxC/zpppvINprQ1N+Hx1euRn13F/KTkvHehVpsq1yGPFMSGnp6cLWrA22Dg3hhy4P43puv4XMrVqKmuMQ/Z1UlfCur8I8HP8aRGzdvOdVHnC48ePxo2NPW3r8Rv0iX42Zv+yy9FYtnmB3V92JH9fqJDXNGUva1F4YxdL5KKCzAW5d/55ZcbyFIUzR8NP73QKAXgosw2l5YrIZHz4cTLC9sw8GJR9TzinGBxXFYUOB44RmWfz7e2KWBLhIRKkiRGYYi7Hnj+yKfOQNUql0fRgsPthfKqY82IM/cVIeDl65jefUaFGZlTR3O60BXzwisLcdQmjypibxy8Die2bwWb+w5jMe3bWBrpBfZr7T7MDJmQYJOi8bWLuTnZoBIgDr7BtHbNwpZ6Trcs/YufPrxQSgVcixZuwG7d+3Bgw9tDflezNdfhMWy7kUP8P1DwLvvBwV4i9OBbIMRDb092FhWgRu9PdhXdwll6ekYtlrx5Ko16BgawqnGm8gyGrE8Owe/OnYEv7e2Bu98eg7bKpfj+I0GWJ0OJOvi0djfh+fX1eDTthaszB0nNamqxN/09uN0S2vQV46+lZ67XIeVfYL8bEFPqVaLzJ/9BK+eP4qDl08tltd21vb57W1fRHmmn9O/1zwIKtrD29KsAnxl405cr2/Ax0c+xnPPPQeF4lamUpvVDo/HDV38nZ9qF5aLfrTyW1O+yIV+WyoTKuSiD3cCwud4NDuBLQGw0OzO/e/BTOY8cp7B0ngdeR7kJxyfnuUBdcLyshPrG7cKEMAL3QbhTNkTFwG59Jb0Ob5WAnnSjiOZ+5nrH5OEOMQ/z+MAIr3FPXVnsbvuOp554mk0XrmAvqFR9A12oyAtGVp9PA689y62rEiHw+tD9ThL0icfnUDO0hIcPH8Nj61ZgmvtvZDr9Rjr6QVx48XLJZDFxaG9qR3xCfGorCrH0aujGG67ju7RMTz61e/BefUjlG/cCV18PF5+8Td47g/GizVEWrD4+R0ngUUP8GYr8PpkfvmVzg50jQxjaUYWCOAT4jTMj3qtqxNFKamo7+lCsk4Pt8+D5dm5+OjaFdS2tjINPsdkYmA/YrOiLC0DDT3dSNBoWHCsVqVi4/SNjiLTYEBBcgp7F/qWLMWXL15gFsNQTeP14G8hhfzIZAoX9VWVlcH0ta9CnpyEqx0t+NHe39xx79edvCCywvzfz38NJp2eLbN7ZAB//vq/Tyx5WXYRvr71KVy5fB2lZUXYu/sAcvNyYLGMIScnB6akRJhHLAwTz545g+zcbOZbpyC80REz+gb6sWb1KvT09LKa8EaTES0tzTAakzDQP4ClSytQV3cVarUad9+zak5EFRHgg60iZPR5hCUTiCqVVO3Mb1MXmuL9wE2+dfctXPU8WI776IW574EWBBqbF5kJRqrjo88pR5/5mSd/ybjpP5RFgrR3Un+Dpc6R1Z6CCFkqYRgZcKpc6hKrps++HNpboDcacbG+Dm0tPejvbIEqNx/Pb9uA3gEzave+hqpiE+pbu7A8LwMOVRycVguOnrqEZctKkKqQQpeagkPXWlCcoIHH4WQ8y9lpKXj97f1ITIxHfmkBLltMwIgL9VI37kpSIS8zHcvW34+W5hZ4PD4UFN5+DuU5efsX4SSLHuDJcvXfL9MXzbRO/4O6izBotViTPz3f6U9NSdjXHbnM6xdWrcLjuRlwXr8Br9MFZV4OlHm5E2mwpFD88Yv/CG49nNZmFtlDFHP1L198AerxWItwAF9eUYz3du1jaW719dfw4INb0dc7CPr58PAoXC47Wls70dfXj+LiIsjkEgz2D6F8SQnM5jF0dnRjRXUlzCOjuHTxKpavWIpTJ0+juroa+/YewLNf9Ls/b3eLGeCnC+60ER70JjSpB27QH2RHnPCT4CvUyrlvnfvmIwXjuV1upjHzRvn7rDjNOB89PS90IYTaX5xWAZsleFoKry5H4C704QfmmnOAD+wX7SG7rKM4feEiVq66CzeuXkJyWjq8UhnSTQY4nF6ceO+XqC4w4WZnL1aXFzILhcPlhnnMCm2cCmqlAicvXMPKylJWFIFkTLWmT1++gbqmDjy/vQZX2roRr4mHqmQDMpJ0OHXwLVQ98DSSUycLXUS7Xuo32nAZHw35sDHXgDa7FGW56exxr92K9/bsR2JmHu67q+qWIU+dPo+0jCRkpqZjzCtFomoq1W8saxD7Tkpg0QM8ieKt94Ghobl/LWQyfFOjw83B/ohz1xQW4rsPhGeK/OG7/42mPj+9rdgiSyBFb8IPn/zyhII5MDaCnx54Y+LB4rRsPHPPFly+fA2XL9fhoe3bcfz4CQbYjz2+A//xi1/hf3zleYyN2bBr17tYt3adn3feakNZeRlqa2uxY8fDTIM/e+4cdu7cgTffeBtLly5l+fPr16/Fvn37UVNTg8KiuVGSYgZ49uUcxLwUaJoOXjGONPjJEq5cslwjF/rUOdDS/3nhGNLwyS0QjAmPa/cc8HmAHk+54z59+jwUy55wPcLXRegCCPYa8cvGbKfPRX5lJ3uMjY3Cfv0DpI0H2E15djz/PRo3BD3XNeZD8aYn8PHBQ/BZzdiw49FYljKl74/+6gewJ6biWzvvw4GLjThz7SZ2PPM7wLF3kLn9aZw4eADJaamoLinA7i47pJdPYVSlR3qcHKmZKUiVevFWbQPcnR14dueDODvswUOrKqa9nsX+oAjwAI6eBK43zP2roInD3xmT8ElTY8S5dy5bjt9fuzJsv98c24/DV89GHEvs4JfAl+7bgXuKl05LHH29fVCqVEhI8Jv3p9OoBovPJ4FaPXd89bMC8MH8zsEB3p8KJ8xn5yls/OLgB2byj/tpX4Xc9jRmsMA+3o8DrTDnPfAgiDJRHiRwQtgvcO2RAJ6tfZzON7DYzHRehEjPkCWAWmBa3o1PP0KZ3hLp8Yif3/BloGhJJczn3oeuaiv0iYaIzwTr4LZZ8LUf/RyVPjNqtj2C5s5+DMq1zFLQdfxDWAqqcO74CWSnJ6GyuADvddhQrPbi5rUG6FUyBvAlWVmodylRpRjD//nlG/j+n34N5C0R2/QkIAI8gJZ24OBU//b0pBnjU9lZaFu1Gn/02msRH/yPZz6P1ITwmSrXu9rw97tfijiW2IFconJWBz5aJWehyCwswJuXfjOkQALJWYIJJBpzvl+zlrFUNz4m+blZBTaZjGnbkz/3TvjthfPxCwY3tQsvDcJ+Qv98uAO8FeApD57IbiL77UKlBs7mC8MsHYyAaGqzWi0YqtuHXNOt9eFDzW+2udE2ZMOSDD+TUtOgE2Wbn0BD3UX01p9DzZNfmnbEPBHjWKk2ss8Fs8UGYgvwSGRITqS5fOjq7MauvR/imacehWVsDIoEA+zDg5DKFNCoFFAoFdCo1Wjr6EJGRhr2Hz6G7ZvvnU1RLrqxRIBnJkjgtXcBy9jcnT9l7Ty1E9Bq8MKb76Ghry/k3OsLCvBnWzZEXBspFd/77b9h0OKv2Ca20BJI1Rvxw6e+uuhENG2ADyWpQOAPpcnz57n2zU3xfh+8e4LnnoLy+Bj0fx6YNwW4WTVev5+dWwcC+9E83DQfzS1uyuVEAqjUcjhskcszBu4/XK5+NG9bJAa7wDF6OpqhH/oU8XHRmYGaesdgSSiHfKQRZSkKdKrzkV5QghuH3oArpRxr7rkzii+YBweg0OkRp1REIzaxTwgJiAA/LpjrjcDRY3P3nmRmAA9uYvONOZz42w8O4WJn5y3zrysowDc2rIv6Pd917hPs+vTI3O1jns70zD1bsWlJeJfHPN1a2GWHBfiRJd+ImPbFR49GWxeuRMg+x0GRF7QhcOY+c0ZCQwx04y2wqAwHdF54JtRueSQ+fS4E+Ehgz/el1Sths/gvHgqFlDHbkdWBrA3EV+9yUtDaZPnXKRcQCugj10QwRp4IbxWl05CmHg1L3rW6s5COtqPQIIVKEV1Q2pleJXoGBvDAtsfx6dHdWLttB7pbGqHpq4N+1aPQaKO3BizEX5CFticR4MdP1OUGdu0FhudA+5UrgB3bAcOk/5biiY43tuB0cyvGnA7Eq9SoKcpHdXZmUOKuUO9h51A//vLNXyy013RW90MlbP/xmT8JyxQ6qxPeQYPNGsBH0tQDwV0I8NxnTult1Ais/fnxRDIwrtF7fawsYSBw8ksBL1LDTeRCcz0H8cBYAf7zSCDP59TEK1iqnNNBQO9njFHHyRmPMP3dZnGyzwJT6VjePnzMDxQpT164P16djsA91BrtNhus1lH0NtaiON4eNbDTPE63F70SA3JXrMOJo8exYfNGSKUSNNSehc7chPR7ZyeV49BLP0Wcyk8YIc1ZgbvuXoOrV6/j2rWr2LLlAWhDsOJdu9qAsvLiO+jXZf4vRQR4wRmOjAJvvstZn27f4a5ZBVSW37bxf7Tnt6x8q9iCS2Bt8TL8/n0PL0rxxAzwPDqdR77HqrlzDVpIOcslHyw/nn4WKmiOR9fzS4H/YkB++1u1V2GEPu1ByJrH9xTuDYi0T6Ky1emVrCgPgbxl1Akfo7UlrX5yZG6ZiPZSQU+Gindwu104e3Q31udEZ7ZuG7ShrseNrWU6OD0+tMuyUXX33Wxx1y5fR0lZESsDfP7D3UiS25Fz3+Oz8kvR/fFvodeo2FiXPJmoWlGFzo4eZGWnwe324pXfvAqj0cgudv0DA9i2bQs++ugIkpOSse2hB2ZlDeIgfgmIAD/1TfC1dUNy4ODtA/n8PGBjzW19/doH+/C/3/rlbZ1jvg5OVtMfPPGHSElInK9bmNG6IwK8MJI9MF+c+8pntILxh4OZ7APHDQxgE66N++eFoM80ZzJx80ppErIKTFLUBlod+N851W3g/NFYKQjgSatXazjoUuEbH+w2N9yC0rPRavLkgydNXkiM4/a4ce74hyjV22DU+kl7oml13Q7oClbAUv8JCtZ/Djq9nhHdBLaz7/+WsdytefjpaIaN2CcQ4KtXVuP0qXNYunQJTp08hfKKMjQ0NKKzowuP7NiOfXv348mnduLEiTNYt35NxPHFDtFLQAT4ILKqbwQ+mX1/vC81DZJtG4kAJPoDmkZP+p77qzf/HzqHg9PbTmPIBfNITekK/F7N4i1rHTHIjpvAA09cGKku1G6FZu9oADHSm8Tz20NrvBSFTwVnxuudMz84H1VAcMNM/hSt7wdDXtNeqM0zrd7ng1KhuCVKnQX/edxR88bTHGxdUglkcqLPlUKhlLG/e9xeRprjcQtU+zCC4GQ8w8ND6Lp+GulqG4ya6IGdD32y1Yo1Wz8HShW8ee4TGL1DcEOOUa8CFsShYtXdUKnicPWDX2NIoseGRx6LdDxRfX760AeQj+e2GXKKkZ+fj57uXlCJ27S0NPT29LL6yuR8pHz+9PR0dHd3Q6fVISnZFNUcYqfoJCACfAg5tXYAhz6eNsPdLaMuXwZUV05Ur4zudKbfa2B0BN9//eegypZi80uAXJt//fhXkJowvTTfhSDHsMVmxipfmDAP+4PZ+E3UD0wcSCmlTWhG5pHj9PNIwW/BhCj0nwejkOVz8We5Jh9pLmH+PQ/k49o6ces7PS5WcIaKvxAIEkALNe3ZuLCwVD2lFDLmRvCx4jUuZ2heatpja/MN+IabkOAbQZLeXyluOu1MnxL3P/wIzh47hiJJJ+QCa0Zz3xiy1z+KkREzVC3HcVOSjbU1a6czjfjMHSwBEeDDHM6wGThxFuicATtcfDx8a1ZCkucvaDJXjb4Tf3bwLXzaUj9XU97x8zy6cgMeXrG4v8MiavBCZjg/GPrLs5LZOJryev667ZMXgEhvBQfrUBq78CLBLQfchx4shU44Hy9YI7Q4CP3vtCcag0esB/OXR/LFR9qf8HN2kRk36VOOvTA4j9bR39WMkbY6FBgkiFPeWtUolrmo73lLMu7deC8aPnwD6bpJs77L44Utay0ycjJx5eIlmIavwJ1fg8zsjFinCNqfOOx5MyUlQafTzsq44iCxS0AE+Agyo7oSHd2QXLgE9Pb6c+ajaQkJQHEhsKSM+KqjeWLW+7g8Hnz3lX/FqH3mZFezvrg5HlAfp8MPnvgyNKrFnQUUVoMfqfjGlGOhKHdK21IpFHBSJbgI1dNIK6biMdE2rrlzrTpUcJ1QE6ex+XPhLhP+qPxJE324NQkD8IIFA86GJh8I9GqNnJnsLWNW9HU2Y6z5LCqyE6P2r4fbj93pgdXpwrCpElqNDom9Z6dE2486vDDe9TmoVErUXayDtP08Krb/brTHFrFfz89/CP142t7FJRuxavVK/OCv/w7f/4s/w69ffAWPPf4o3B4nDAYDHA4nThw7jfX3rsXo6Aj7GdUmYKVtR8yIj9fhxInTjNd5ZGQYiYmJ0ybiibjwBdhBBPjoD9Vnd0BC+fLNzYDd7jffs8BZCSCXApT+lp4GlJUCxulTmEa/osg9P75ai18f3xtVGe/Io83PHlRU5i93fglZxunVz5ifuw6+6rAAP7r0WxM+aw6qEz5srxfEpUYEM6TVcl8516KJbpZ44wPN6aGEx0zX42ly1CccG10w0OWmdJ4uFzhP4PiRDjGQF19oUZhNLZ6vg+XpK6XoaK2HaegK1LOgsdPYVGymN3E58gsLmWvgk9f+AysLkqZs/2jjKLY94y8Be6W2FsqhZhTdP33++UDZBgP4T8/XISs7HZ8cOYmi4kJWtenA/kMwJRlgNBgRHx/P/O89PT2ov3YdD27fAvgk7M9d3V144IHNcLkdaG3pwNLKskjHKX4+LgER4Bf+q/CLQ+/idOPlhb/REDtcV1yF5+/bvmj3L9x4WIC3Lv+OIALdH8gWrLk8bpbjTc3pdAYtRhNJ2oHadSxaMtfg+SUjkAyH5hYCPA9ai7QmftGgkoxUYlbYYllfuEtNMJl6fFbcOLYHS9Kn72/ncw5ZHGjxJGHd5gcw2NcHReORKVYBm9ON4ZSVKC4tYo8Q1//et9/BjqdmJweexgwG8BdqL+Pa1WsoLCqCWqViYH740BFkZKbBaXdCo9WioCiPWYBSklNx7ux5JCWZ0NrWiuFXg5DsAAAMpElEQVRhMx7cugX9A33QaDVIS/PX2hZbZAmIAB9ZRvO9h83pxF+9+UsMWkbm+1ZiXn+uKR3ff/S5WbF8xjz5HfhAxCA7ri0HpqiF2gsBhBBguWYdChCjHTca2XGA532F1gOah5v+ycrATfaRxg0s+cr7zxTgycIRKruNIvkVKh/aTu1Bjj66FLhw+2gecqN00+M4/t5rWJnpz0fnbdDmQ86GJyb+brXYsH/vHjz6xOzkwNPAzZcuTPzCadOzYDIZYbc74HDYoVbHsXMhTZ0i6s1mM9wuFwxGA7q6upGengYyuRHJUX//APT6eDjsTmh1WvT29sBkSoJaPXVPkc50MX8uAvziOP3FmBtv1Orxv3Y8h0StbnEcchS7jJgHz/nbyRRPoESBaMz3LkAnoRZK4MnN9EIQDZUzH20+eCBYR9qbMBKfP0uXFWFuPA+6izRW4OczNdFHc6khq4HXZ8fYlUNI0U7m7se6Vup/c1QBVVohUkeuQEG+Q0GrH5Zh5dZJc/zNG40Y6u3FqrV+AhyxLSwJiAC/sM4z3G6utDfjx/temajTsZB3rlao8M2tn0dRWuZC3mbMe4sa4GlknmtO2qsQmPmfOXjS56TFBzLNhYqmF+bOh9qBUGOOdCngfXncgPBZ4VzBouSjkWAkgI8GwMPNw10IlNM6PNAGfd8FaMapXqNZX7A+wxYHErVTNV2Knm9Vl2B59fKJR2rPnIVGr0dJacl0pxKfu4MlIAL8HXw4t2FpH14+i9dOfQjPAs6PJ/fwVzc9juU5hbdBgvN7yIhpcqGIboTbDtSuA9PQqC+PTI9k2pZQhCr9K7AQBAI0/yyUVi/sz337jDZWQqRS/hQW3ifayHq+30jr5xehUPEKfBw/cc6tvn36nNV7H09F1GqVaDh/FEWq2SuK0dhnhcUFjFrteOB3/mCKrPfueh/3bdosFpmZ37/XIVcvAvwCPdgw2zpQdwZvnCaQjzLlbx6JiJS4b239PMoz8+bRquduqRE1eG7GDpeXLizvyvsJtWjhzyJpv+G2HqgZ+/PGJ8vEBl46uCYczhQfrbYdy7pjGTOcXOkz+qWUKVzoOfkOMo2z41tyFd2PRKMBbqeHVcUTtr1vvYVtj80Og93cvcbiTNFKQAT4aCW1sPoduVaLFz/Zs6A2JZfK8OePUjrc1KygBbXJGW4mLMAPlv8x0+6I1U0YbBc4ZyQyGyHgxQKUwnlCmfGFF4lwAE+WiGBzRwvG0WjuwvkjuRGob6Rofv451aIf7GtH/8UPUZg2s6IJl9sGUb3jOShC1FU/dugg8ksqkJE1OyQ3M3w/xcdnWQIiwM+yQOfRcOST/8mB10BZT/O96eO0+M62LyDDKFJZhzvL8ABf8ScsmI79M1GwRTJBGMN96vyzcExyQj99uNz4YBptsJ8FgnVgTIAwop6isD0+L6sHzOIEfD7GwkctGoCPFdyDjUtzkkmeGhWO4fEMpKHTugIBXzinXCGFTq9CT+cQBntaYRtohcw+gByTNqbysDTHntpOPPWVPwn5TjTUN2C4vwer162f798B4vqDSEAE+MX9WnQND+CnB95E90j/vBVEWXoefq9mO5L1M1N25q0AYlh4WIAfrvj6BIFNoHZKEfX+UqgUXe/nbA8WKR+oeTMCG69nyqUhWqAVroEDoBCg+VzEmS+sGhcoD15nnQNrOHlNB9z5eIFavNPt9ufjC6pLEeiTdWSCWEdQHpaPQ88kJsVhZMA+sVRKR2xvb4HL3AOV1wo5XJCyqvMyeKnEro9FM0Aq8ULidQMeJzsfQ+UWZOelh9yyw+HCvnfewueenp1KcjG8i2LXOZCACPBzIOQ7fAoK3v3vI3tx6mYdSz+dL42Uza2V9+CR6vVQBvCSzJc9zPU6wwL8QPkfg/wcgS2Y+ZlM4AQggYAY2JcxzRHAs1Q7KasgxrnfuRYbTAiBWryQaY73jxQvIByXpftJiYsvdJsJuNOot+x9vHRtYHnXQItGMAuH3qgG8dXTfzNpCpUU2nhl2CF2v7ULDz22YybTiM/eoRIQAf4OPZjPYFnnmxvwyvF9GLKOfgazxzZlit6IL9//KPKS02J7cJH3Dgvwo1Xfglqt4HFsk6JiZvupza/R+/3KfoDya/bCRkFx9I+wRVOwJmAmRhATzH8tZdXRYiOG8Ti9U4q88LlmCu7BAD7UuxbNXKo4OTQ6BUYGHNN+ZamwTYIxMinM6eMnUVxWAcMdwq897Q2LD94iARHgxZdCKAGP14fXTx3CR1fP3pGlZsnK+tCy9Xhk5Trx4KYhgbAAb1/9Heh0atSeOYP04gqkGnRou1IHjzEdKtsI3NoESEYGYNMaUZyRhDGLFTqtBs03biInLwfH6xqwvqpiclleD643d6GkICvoUutrP4UiOR0FmWnwedw4dfwElt+9DnGK4EQvnTcb0O8CKkuLg7PC+QCHzQKPQo3R9maoUjKQqJ1K/2q3uuFxTTVTRQO4kWQdKciOTGNuj5eZ62/R2PkdRXAXopryCUY1A/hwMQzh1iWVSaA3RAb4gf4BuF0epKaLFLCRznm+fS4C/Hw7sblZ77B1DC8d/QAX2u6ccrP3llXj8dUboF3kFeFm8gZEBPi2pmZ4vG64ZUpUVZbCPGrBwY9PIjcvC0q3A4XFRdjz5nvYsOlejHp9yM/OwK43d2H9xhq88e5+rCjLh9KYzAA2LsGAk6c+RdXatVA6RpGYkgL74CC8ukSUJchxtL4ThVlJUOkS4RjoQWZJCQ6+/hbcRhPSUtNgUPhgdnjQ0XAD8XmFsPR1o6SsFObeTiQkJEKiN2CwtRk5ebm4dv0mDIZEKPQaNLcMQD3ag6S8QvQODmFpUQ5aWzuwfNVK+NySKQB/u8Gdgu24pYO5CcZN+X5rh78ULzWZXAKXU2COlwDGZA0z0VvHXNM+c5on3qBkte7FtvgkIAL84jvzWHbcOTSAT+ov4PDVs59JtL1KrsSmJatRU7YcyfFiEF0sZxesb0SA72xuwqjNDp9cgVXVlbh8+iySS0rR0toOldsJrUIGbXYe0hJ1aOvoQnZmOk4d+gjN/cOwWR3IKymE3etDAtxQOm242GeD3OdERfVKuC1mWNqaUH7/AzC5R3GirgkJWgUy8otg7e1ESl4Bdr/5Lmw6A/JN8fBZRqHRxaG+ZQBSiRt316xF/416+EypyJY4kJaehout3RjraIMn0QS3TI2qilxcP3YKCSYD+mweWK025BfnITc9DW4fIIUCTqeHZQtQLMDtBngCdZZ9MB7BL5f6rROT5D2A2+NilfWYu4Pl+vubXCWDPkGFsREn3AFWh2hfBNLi4xNVIXnwox1H7Dc/JSAC/Pw8t7letdlmRW1LA07eqENDd0uAY3V2V0NxXkuyCrC6oAJVucVQK8LHCM3u7At7tIgAr4uPQ2N9PYyZOUjUqHDxUh28yjjkGHTwqLVMY3bKFFi6pBx2mx1xcWoMDw3DYrXC7fbC47BCqTeg4UItKlathmVoAAlpmXD0dyNOnwCPRAqX04X01CS0N96EPMGINJMBPq8H9VeuIb+8Arv3HcTda6oR5/NgxOWFfNzHr5EBg04v0hN1GHN6kJpswtXLV1BQXIzmxkbk5uagzzyGTF0c7G43HB4vevsGoJRKYHU4UL6kAg6LCw4nRfUDSqWMBf0RAcx0WzRpd1yDJ22eLhUOp3OiEI7VamVBiDqtFmq1Ek6HP2eVwN7l8cCUpIVcIYPFHDvIk3VAbyRwD66902WC/PRiW7gSEAF+4Z7t7drZiNWKM41XcLmjEd3Dg+gbHZzRVAToRl0iMhKTsDy3CKvzy6FWiqA+I6GGeDh8mlzJl27HnCHH5MF51EEmlfmj7MdbqHQO6ieTy1ja3XQb5cgzDV4mYZeSYI3S7vxc+1ODBIV9hXwB0ayFAg4dDgfLj/f5/MF+LLtA5o/u18ZpycQAr9sLt4Bm0mDSMA2cQD6WLBdVnAxK9a1ZEXytdG8KVeEumv2Ife58CficdrhP/CtU970ASVwinGdfhNRUCFnGZD2CO38X4go/SwnYnC4093Wgrr0Jzf0dIG3f7XEz1k36LsV46jQjSZPKWClxIqYpTMlBaXo2itOzp6QKf5Z7WehzuxsOQKLQQF66lW1V4vP5fN6hFjhP/mKh713cnyiBRSsB1YbvQhKXwADe23fnBFYt2gMRNy5K4DZJQF5wH+SlWyYBHj4PfK5JUpXbNK84rCgBUQKfkQToVs/MNW47c4eJTZSAKIGFKQGJTAHI/C4QpsEvzG2KuxIlIEpAlIAoAVECi1cCIsAv3rMXdy5KQJSAKAFRAgtYAv8f8PIr+0JTcr8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7"/>
          <a:stretch>
            <a:fillRect/>
          </a:stretch>
        </p:blipFill>
        <p:spPr>
          <a:xfrm>
            <a:off x="8588269" y="465138"/>
            <a:ext cx="2673242" cy="1384357"/>
          </a:xfrm>
          <a:prstGeom prst="rect">
            <a:avLst/>
          </a:prstGeom>
        </p:spPr>
      </p:pic>
      <p:pic>
        <p:nvPicPr>
          <p:cNvPr id="11" name="Picture 10"/>
          <p:cNvPicPr>
            <a:picLocks noChangeAspect="1"/>
          </p:cNvPicPr>
          <p:nvPr/>
        </p:nvPicPr>
        <p:blipFill>
          <a:blip r:embed="rId8"/>
          <a:stretch>
            <a:fillRect/>
          </a:stretch>
        </p:blipFill>
        <p:spPr>
          <a:xfrm>
            <a:off x="545916" y="1801309"/>
            <a:ext cx="2781814" cy="1435063"/>
          </a:xfrm>
          <a:prstGeom prst="rect">
            <a:avLst/>
          </a:prstGeom>
        </p:spPr>
      </p:pic>
      <p:pic>
        <p:nvPicPr>
          <p:cNvPr id="13" name="Picture 12"/>
          <p:cNvPicPr>
            <a:picLocks noChangeAspect="1"/>
          </p:cNvPicPr>
          <p:nvPr/>
        </p:nvPicPr>
        <p:blipFill>
          <a:blip r:embed="rId9"/>
          <a:stretch>
            <a:fillRect/>
          </a:stretch>
        </p:blipFill>
        <p:spPr>
          <a:xfrm>
            <a:off x="3298952" y="1817941"/>
            <a:ext cx="2671374" cy="1409892"/>
          </a:xfrm>
          <a:prstGeom prst="rect">
            <a:avLst/>
          </a:prstGeom>
        </p:spPr>
      </p:pic>
      <p:pic>
        <p:nvPicPr>
          <p:cNvPr id="15" name="Picture 14"/>
          <p:cNvPicPr>
            <a:picLocks noChangeAspect="1"/>
          </p:cNvPicPr>
          <p:nvPr/>
        </p:nvPicPr>
        <p:blipFill>
          <a:blip r:embed="rId10"/>
          <a:stretch>
            <a:fillRect/>
          </a:stretch>
        </p:blipFill>
        <p:spPr>
          <a:xfrm>
            <a:off x="5976942" y="1838598"/>
            <a:ext cx="2662262" cy="1389236"/>
          </a:xfrm>
          <a:prstGeom prst="rect">
            <a:avLst/>
          </a:prstGeom>
        </p:spPr>
      </p:pic>
      <p:pic>
        <p:nvPicPr>
          <p:cNvPr id="16" name="Picture 15"/>
          <p:cNvPicPr>
            <a:picLocks noChangeAspect="1"/>
          </p:cNvPicPr>
          <p:nvPr/>
        </p:nvPicPr>
        <p:blipFill rotWithShape="1">
          <a:blip r:embed="rId11">
            <a:extLst>
              <a:ext uri="{28A0092B-C50C-407E-A947-70E740481C1C}">
                <a14:useLocalDpi xmlns:a14="http://schemas.microsoft.com/office/drawing/2010/main" val="0"/>
              </a:ext>
            </a:extLst>
          </a:blip>
          <a:srcRect b="30562"/>
          <a:stretch/>
        </p:blipFill>
        <p:spPr>
          <a:xfrm>
            <a:off x="8615633" y="1838597"/>
            <a:ext cx="2686858" cy="1396252"/>
          </a:xfrm>
          <a:prstGeom prst="rect">
            <a:avLst/>
          </a:prstGeom>
        </p:spPr>
      </p:pic>
      <p:pic>
        <p:nvPicPr>
          <p:cNvPr id="27" name="Picture 26"/>
          <p:cNvPicPr>
            <a:picLocks noChangeAspect="1"/>
          </p:cNvPicPr>
          <p:nvPr/>
        </p:nvPicPr>
        <p:blipFill>
          <a:blip r:embed="rId12"/>
          <a:stretch>
            <a:fillRect/>
          </a:stretch>
        </p:blipFill>
        <p:spPr>
          <a:xfrm>
            <a:off x="5890210" y="3849294"/>
            <a:ext cx="2621457" cy="1362742"/>
          </a:xfrm>
          <a:prstGeom prst="rect">
            <a:avLst/>
          </a:prstGeom>
        </p:spPr>
      </p:pic>
      <p:pic>
        <p:nvPicPr>
          <p:cNvPr id="28" name="Picture 27"/>
          <p:cNvPicPr>
            <a:picLocks noChangeAspect="1"/>
          </p:cNvPicPr>
          <p:nvPr/>
        </p:nvPicPr>
        <p:blipFill>
          <a:blip r:embed="rId13"/>
          <a:stretch>
            <a:fillRect/>
          </a:stretch>
        </p:blipFill>
        <p:spPr>
          <a:xfrm>
            <a:off x="8527909" y="3849295"/>
            <a:ext cx="2643011" cy="1368702"/>
          </a:xfrm>
          <a:prstGeom prst="rect">
            <a:avLst/>
          </a:prstGeom>
        </p:spPr>
      </p:pic>
      <p:pic>
        <p:nvPicPr>
          <p:cNvPr id="29" name="Picture 28"/>
          <p:cNvPicPr>
            <a:picLocks noChangeAspect="1"/>
          </p:cNvPicPr>
          <p:nvPr/>
        </p:nvPicPr>
        <p:blipFill>
          <a:blip r:embed="rId14"/>
          <a:stretch>
            <a:fillRect/>
          </a:stretch>
        </p:blipFill>
        <p:spPr>
          <a:xfrm>
            <a:off x="509537" y="5212036"/>
            <a:ext cx="2717576" cy="1401924"/>
          </a:xfrm>
          <a:prstGeom prst="rect">
            <a:avLst/>
          </a:prstGeom>
        </p:spPr>
      </p:pic>
      <p:pic>
        <p:nvPicPr>
          <p:cNvPr id="31" name="Picture 30"/>
          <p:cNvPicPr>
            <a:picLocks noChangeAspect="1"/>
          </p:cNvPicPr>
          <p:nvPr/>
        </p:nvPicPr>
        <p:blipFill>
          <a:blip r:embed="rId15"/>
          <a:stretch>
            <a:fillRect/>
          </a:stretch>
        </p:blipFill>
        <p:spPr>
          <a:xfrm>
            <a:off x="3256469" y="5212036"/>
            <a:ext cx="2656277" cy="1401924"/>
          </a:xfrm>
          <a:prstGeom prst="rect">
            <a:avLst/>
          </a:prstGeom>
        </p:spPr>
      </p:pic>
      <p:pic>
        <p:nvPicPr>
          <p:cNvPr id="32" name="Picture 31"/>
          <p:cNvPicPr>
            <a:picLocks noChangeAspect="1"/>
          </p:cNvPicPr>
          <p:nvPr/>
        </p:nvPicPr>
        <p:blipFill>
          <a:blip r:embed="rId16"/>
          <a:stretch>
            <a:fillRect/>
          </a:stretch>
        </p:blipFill>
        <p:spPr>
          <a:xfrm>
            <a:off x="5873277" y="5212036"/>
            <a:ext cx="2686575" cy="1401923"/>
          </a:xfrm>
          <a:prstGeom prst="rect">
            <a:avLst/>
          </a:prstGeom>
        </p:spPr>
      </p:pic>
      <p:pic>
        <p:nvPicPr>
          <p:cNvPr id="33" name="Picture 32"/>
          <p:cNvPicPr>
            <a:picLocks noChangeAspect="1"/>
          </p:cNvPicPr>
          <p:nvPr/>
        </p:nvPicPr>
        <p:blipFill rotWithShape="1">
          <a:blip r:embed="rId17">
            <a:extLst>
              <a:ext uri="{28A0092B-C50C-407E-A947-70E740481C1C}">
                <a14:useLocalDpi xmlns:a14="http://schemas.microsoft.com/office/drawing/2010/main" val="0"/>
              </a:ext>
            </a:extLst>
          </a:blip>
          <a:srcRect b="30827"/>
          <a:stretch/>
        </p:blipFill>
        <p:spPr>
          <a:xfrm>
            <a:off x="8533266" y="5212036"/>
            <a:ext cx="2643930" cy="1368703"/>
          </a:xfrm>
          <a:prstGeom prst="rect">
            <a:avLst/>
          </a:prstGeom>
        </p:spPr>
      </p:pic>
    </p:spTree>
    <p:extLst>
      <p:ext uri="{BB962C8B-B14F-4D97-AF65-F5344CB8AC3E}">
        <p14:creationId xmlns:p14="http://schemas.microsoft.com/office/powerpoint/2010/main" val="24043916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75" y="3668948"/>
            <a:ext cx="2885266" cy="141612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32" y="451030"/>
            <a:ext cx="2868053" cy="1387567"/>
          </a:xfrm>
          <a:prstGeom prst="rect">
            <a:avLst/>
          </a:prstGeom>
        </p:spPr>
      </p:pic>
      <p:sp>
        <p:nvSpPr>
          <p:cNvPr id="9" name="CasellaDiTesto 8">
            <a:extLst>
              <a:ext uri="{FF2B5EF4-FFF2-40B4-BE49-F238E27FC236}">
                <a16:creationId xmlns:a16="http://schemas.microsoft.com/office/drawing/2014/main" id="{84E2CABF-1EE5-40F9-8B67-DA4F53B9F692}"/>
              </a:ext>
            </a:extLst>
          </p:cNvPr>
          <p:cNvSpPr txBox="1"/>
          <p:nvPr/>
        </p:nvSpPr>
        <p:spPr>
          <a:xfrm>
            <a:off x="383834" y="108989"/>
            <a:ext cx="2260305" cy="307777"/>
          </a:xfrm>
          <a:prstGeom prst="rect">
            <a:avLst/>
          </a:prstGeom>
          <a:noFill/>
        </p:spPr>
        <p:txBody>
          <a:bodyPr wrap="square" rtlCol="0">
            <a:spAutoFit/>
          </a:bodyPr>
          <a:lstStyle/>
          <a:p>
            <a:r>
              <a:rPr lang="it-IT" sz="1400" dirty="0"/>
              <a:t>- Deuteranopia: green-blind</a:t>
            </a:r>
          </a:p>
        </p:txBody>
      </p:sp>
      <p:sp>
        <p:nvSpPr>
          <p:cNvPr id="18" name="CasellaDiTesto 17">
            <a:extLst>
              <a:ext uri="{FF2B5EF4-FFF2-40B4-BE49-F238E27FC236}">
                <a16:creationId xmlns:a16="http://schemas.microsoft.com/office/drawing/2014/main" id="{5A4A1D43-CCBC-4244-966D-EA9E1246CC4C}"/>
              </a:ext>
            </a:extLst>
          </p:cNvPr>
          <p:cNvSpPr txBox="1"/>
          <p:nvPr/>
        </p:nvSpPr>
        <p:spPr>
          <a:xfrm>
            <a:off x="552453" y="3411977"/>
            <a:ext cx="2344091" cy="307777"/>
          </a:xfrm>
          <a:prstGeom prst="rect">
            <a:avLst/>
          </a:prstGeom>
          <a:noFill/>
        </p:spPr>
        <p:txBody>
          <a:bodyPr wrap="square" rtlCol="0">
            <a:spAutoFit/>
          </a:bodyPr>
          <a:lstStyle/>
          <a:p>
            <a:r>
              <a:rPr lang="it-IT" sz="1400" dirty="0"/>
              <a:t>- Tritanopia: blue-blind</a:t>
            </a:r>
          </a:p>
        </p:txBody>
      </p:sp>
      <p:sp>
        <p:nvSpPr>
          <p:cNvPr id="4" name="AutoShape 2" descr="data:image/png;base64,iVBORw0KGgoAAAANSUhEUgAAAfgAAAEMCAYAAAAoK6RwAAAgAElEQVR4XuydB3hUxdeH323ZbNpm0xstlJAAoSMiSBUFRcCGvf3tWBAbfhbsvYsFO0gRFRFBFAEFQXqvCaGEkp5N32Sz7X7PvZtAQMCQ3UBC5j4PSsiduWd+M7vvnZkz56gkSZIQl1BAKCAUEAoIBYQC55QCKgH4c6o/RWOEAkIBoYBQQCigKOAGvCRRWlaGj68feo0KJ6BRq/8lkc1qRaf3RaU69lcVljJ8/QJwOB3otNpGIW25xYLWR4+P7sT22u12dDpdo2iL20iJcqsNP18fnE4XGo2mEdkuTBUKCAWEAkIBbyugAN5RUsik39YSvHsVV911N0VqPbFhJsDFm59O5fF7b0N+D9i0dBEJfQfjp1WzbdUq/Dr3oo2/lscef4QJE55l2fbdjO7Xw/3moCDHfalUKqV89d+93YjTrW/rwl+REroRqnIR1zzmiJ01bZ3/8zxGjBqh/K66LXI7Gu4lMeGhxxl30ygsce2Jjww5Rvdquxt2GxquusIyoYBQQCjQ2BQ4Cvjf1zFuZC9yD2WTW+Fg/ZYUrh49jHc+/5bbrrmM3DwLOSv/oNgQQu/hw8jbuQ19YheSI43cP/ElunfohjEqnDZ6J0vWb2dAYkuC49sSGRbK6oxidi+ZR5naj0fvufmsa/TBx19zef8e/Lk5hdw9uwgLDqa13knC6KvJ27WHfL2RkowDHEzbhb8xmB7hfvh0G0D71i3497rGWW/OEQOc1nI+n/c3/Uwu/tqfS2BkFC00Tn5au53yQ3t55a23iAgJajgGC0uEAkIBoYBQoN4UOAL4Jz6YQpcII1eNvoR9GfmkpqWhCo0kZ/smLhw1iqTmcSycPInQTj04aC4iIS6W7fnFjLmorwL4564fzXc7MzCVmXGqdHSOCyGmUxfCQ0NYnHKYg2tXkJjUgfN7dKq3xtS24l1rV5OSXYjd7kIqziWmbXscO1bT49bb2b8tjc2p+0ByYlS5MLWIJyh7Ny0uuxaTQV/bR5y1+xbuPER3TQm/bdlNl9at+HX1JvLzc8kyFzH9g1fPml3iwUIBoYBQwJsKuJwn9g9XqVXs359Obk62Nx/ntbqi1BpCVae/haoNDsLQrs1p2SGc7E5LLnGzUEAoIBQQCjQEBWxWp+w+duSy2Sv5dPInzJg+na3btuByuRqCmYoN8ubulb4BjNL700arU34+3StsyCDiv5tyWsUE4E9LLnGzUEAoIBQQCjQEBazljiOA375jK3fdfSebN29sCKYdY0OoWsOrgSF00uqP8fdSbpLfUBTa/zfywwcPpM2sqafVviOAL7dYsdnsp1W4od4sIaE6TrBgU+Ax5hYVltVwA2yoLTlql+ykeLyDnPyzMTjguHaVNvzG1LBQfstWH3di40TtalSNEsYKBYQC9a5ANeA3bFzHsOFDKSuTv9Mb1hWoUvNDcBRBJziVpgkKJKBnD1zl5ZRv34GzpFT2SD9pAzwCfG6OmYjIUCrtTnA50ftosTkl1JILbaM6LgYul4RafVSoSqsNva/PMcJZyirw99NT6XCi02qUdrrUGtQN1FPe6XCh0R7r4ldcXIrReOyLi8PhxGm3gUaLBgkHKnw0apwqNfZyCw6Xi4DAIGrIc1Y/EZVWO3rfY48jVo/Fs2qYeLhQQCjQoBWQAZ9vzie5cwcKCwtOamvNU1zebpBKpUaSTrwVIC/E/26KxnACuPt16kjU/24j66spqHVaou64ndwpUyldvbYeAR8RQnmFleWLl9PnvI7MT8tjaGJzTCGmBgOE2nSQDPiioiIWLFhAjx49aNWy1QkBX5CTzfaMHC7s2h5/ewWlhhACG6gjXTXgszKzWfLnEi655GJ0Ov0JAZ+RW0Du4QxULgdamxW9r57D0e25qFkgm1euJal3L3wayHGAasDv2L6Trdu2ct111yIAX5tRLu4RCjRtBWTADxrSn1WrVp5QiCWLl3HpZRfz6qtvMX78A/86qj18+GX89dcSrFbrMb+rGdy1+uWg+v+XXz6KuXPnKM8zGPz4dd5CBl90ofLz8UFhr9IHMD4g+IS2qXz16KKiCOjcA7/WrbGk7KDw99/k2Wk9Aj7cF4tVxXfffEOX5M7sJoCRiXFUBIcSevpOf2dt9FXP4Ldt3UlShwQcducJAb/+n785nFfAqJHDGg3gZVFX/bOW3n16UlJSdkLAr1m1jk49upG2O40Ykz+RkZEsyXUogE8/lEXLZtFnrW+Of3A14OXtoU0bt3Be7x4C8A2md4QhQoGGq8DmTVvp3qPrCZ3pwsMjeGT8Y/yzcjkX9LlACcL22WefKau7s2Z9z6GDB4mJiWHGjO9oHd+a5M7JlJQU4eOjR6fTsnLlSlq1ao3L5SQtbQ8J7duwfv0m7rrrTq4YPYoOHTty9VVjaN8+AT8/P/Lz8hl+2cVUVFQoghlVan4POTbGyvFKBvbujWXHVlQaDdrAYCoPHTql2F5Yog/hQJaZuMhQJFslFZKKCrOZiLiYhtvLJ7Cstkv0LpcDH70Pao0GneTEqdGdMIJfQ2j86SzRm/Pz0ep90UhOKh0ufNUSZquDFuEmnGodPrqG87Ymlug9H11Zu7aycmeaUlFQWBSD+l2ApoGs0Mg2pW3ZQK7anws6tT/S2I1rVqEJiaRz23jPBRA1NEkFBg0aoszAT3R9/NFkOnRIUuBcWlai+C998snHCoDP69Wb66+/gT179vD7wgVc2G8gV199FQcOpPP888/jH+DH+b0voM/5ffhr6VIF8m+/8wbXXXsjvXr15OHxDzF+/GPMmD6NhQsXU1CYz/p1G3nl1RcoLCxUzOmj8+WtoLBT9osuMpzwK69Dcjowz5+DLSOr/gBfVlqBXd67PQcuxTHxOF8FU4jxmJYVmOVObzx5do5/aZEbI7sShhwXuKagoLgW/pgNp5PdYXWPpZEkqQgJFQF5attL855/hJs+m0339q1J352KX+tObPjztwazDfPug3ew2DeeX9/4vyNN+nvRQjSRzbggOam2zRT3CQWOUSAmJpasrMwTqnLjjTczffo0Bg0cxOgrrmTKlG/o0b0n02d8S1hYGB2SOnDw0CHatG6DvI9eWlpMYGAgy1f8jd5HT1R0jOL8awoOJi8vj/Ub1tG+fSLdu/dk2dI/lRUBebm+pLiE0rJStFoN8+b9cmQ14XH/YEb5HusAfdRQCf9u3dAY/GnzwTscfOctfONaKUv0li1bT9rLHs3gxdgRCggFGqcCMuDfOKRj+RevYS8tIrltGx76dgFXJYTzxP89TalKxyP/9zRR5fm89NUMTCoHByw27hw5jE+nTmfAmFu4f8xI1v21mA8mf4HTEMC4p56jV5s4Znz6EbMXL6V7t+4czC/gzWcmcOOttxFmNDLirgcoWL+MeUtXENKsFW+/9Sa7f5rK3P1mDu/YhH9sK15+7lm+mTCW7zJsxKvLCY1P5LUXnmXqe2+gS+jGzUP68sZLL7J+VyrdBw3jifvvQt+Qlh8a55BoElb7+wdQXm45ZVtbtGipwHzBb7+etiaeOOdNM0YSrz1RLhMJ/x7dibr5NtKfnUiX5UtIf/VVdKYQdKYwzD//TPn27Se0VQD+tLtQFBAKNH4FagJebs31/XtjvPRm9n35Fr0nvE5fn1Kue/Fjfn/7KXrfeDdbt2/nrt4dcPS/hjn3X03cxTeSl7qKxI7dmLZ4OcFZafQadT35aVtomdyTFZu3Me+t55iyZhur580mLDqWNan76RUfzVPPvMjYhx9mVM+OjPn4B9qtn8P13/zO/s1ruHfUJcRcPIaWmVt4b/Ue0lctIToslO+XrWL6i0/i2/tihgTaeXjaAtIW/8ITE1/k8ScnEBbk3/g7RbSg3hWQZ9q2k6w6//nnUuWo9L59+3j+hec4ePDAaduz4Nc/GH7p0NMuJxeYb4omRP3vrVBD+wRMw4djLzST/+1MTKNHoNJpFMBr/PxRqXVkf/UFjjzzv54rAF+nrhCFhAKNW4FjAO9yMaBDWy56+CWevecGEpI6oKnarnr92We4+dlXyd+1iVsv6ErLpz7mufNbYIjpwvKfv2TUE69yePNKKooK8DOF8s/MLxj45lQqNyxj6U/fceer7x8BfG5hCSEGLWNvvplfV66ltCCPJ6fOI2n7Al7eD6u/eZtJ//cIC7MrGBRgO7JE3yomism/LGT26xMVwLc6uJGFuhb89tbTjbsThPVnXAGDwaB4wJ/oOnToEIMHDeG883rTokULFv6xkKf+72kWLVrEJ59OYtSoK4mJiuafVSu4f+z9fPrpp2zavJHnn3uRigorb7z5Kn/9+Tf9LuzD1VePYdCgwTzzzFP0v7A/3bv3IL5VPLffcRs9e/Rk3LjxzJg5nVmzZh4x5afgKKI0x2YqVfsbiBv3CNH33ILkkljXthPd1q4i/fVX0RqD0RgM6KOise49SPbXXyA57EcztgEC8Gd8iIkHCgXOvgIy4Mcv3sHjN1/Jivm/MGvlZnKyDnJr5zaEjH2ZV4d2J1vyQb13EwMefv6EgM/L3EGrZvF89McKorJTGHzLvRRm7KF5ZCy/bNjBz688ydzUg0cAn1dchnnVH5z3wPPsXvY7g7t14IYPv6fDjgWMfP1r9u5N5YErh9PpunuJSFt5UsCPjNJz04uT2LNhORdfeS3Tpk6heUTI2RdVWNDgFTCZQigqcju1HX/JgAcNRmOQsg/vcDiQQ9lu2rSVqKgwNqzbTGKHdvyxcAlDhw7ms88/JzMjm9mzv+eaa8awatUqHn30ce69725mzvyODh0SWbVyDb/8MhcfvZ4CcwF2h53t27ZjNuez7O+/adGi2REv+rcDQznfx3DULJUaQ0IC2qAgwq+6En3zFhjatMGyZQuGhLbkfDeD2HvuQ3K5yPvxZ7I++xh7Xj445eTt7ksAvsEPSWGgUMD7Cqz/YQpv/ODeY4xLTGbCQw8QEWKksqyUt194np25hTzxzESMJdk8N/VHvnr3DT565jEirriTq9uGc8Pdj/HVtC+w5uXw9muvUhoQznMTHsHo50vqmpW8/MVU+iUn8ea079m4cB6333U3X06ZSoCPjm8mfcD2IitD2sXyd5FEn9ytvLLHwaVxBkI79eSOMaP5Y+pnbNNFMOHGKxh7953c9cTTrPl5Frq2Xbhl+CD+WfArH347g7sefZKBPZIb7EkW7/ecqNETBWQHub379p4U8PLsPSmxA9ffcC2xsS14+OEH2LFjByEhoXz+2ZdcdfVoli5dzuDBA/jf7XfQoUNHpkz9RlnaP3DwAHN/nsf9D9zHl198Tbfundm8aZsyS8/JyUWOlhrgH8C4ceMYMPBCNm3aTPPmzSgvL1fsuULvz6MBcsr1Yy/TpZeg9Q8mZuw96JvFUZGaimVHKoV/Lib04mE4y8rInzeX0tWr/1VWAN6T0SLKCgWEAscq4LTRu1tP1IFBFGVn0uvmsXzz7PhTqnS8P4CQVChQXwp88N5HPPTw/SesftasH/Ez+JGVlc2LLz1H3779GDCgP/v3HeCbKV9y1x338sJLE7loyFDGjh3Lt9O+5bcFC5g8+XOKi0uYMOExHn3scZYtXUbXrl254IILePLJCXTp0oXikhLlpJJGo6VZs2ZKMDV5q+D1N17FvXIALTVavguO4l9hazRqwq8dg2+LeKLvuI3yXbtQaVXk/vATvs1bYtm+lfxZP5wwZK0AfH2NJFGvUKCJKmApLGTzjh0EhITTOSnhP1UwH9jLoUo1Xdq1+s97xQ1CAU8UqLDYaJvQmoyMw55UUy9l5YO/HwaG0dXH91/1q7RaIm6+ieABg9CFGjG0iyf9hddxVVjI/+FH5djeiS4B+HrpKlGpUEAoIBQQCjQ0BeRQtTNnTueOu25vUKlhq3WKVGuYa4r+9yxevkGtIvLWmwk6rw/OMgsFCxZQuPiPk8JdLiIA39BGoLBHKCAUEAoIBepFARnw8vXEhMf44MP36uUZnlZ6sd6PZwJMqE8Sfsy/W3dsWRnYM7NOmUlOAN7TnhDlhQJCAaGAUKDRKFCdLlaOWvrMs0/x3vvvKN7yDe262jeAsX5GfE6QqVTl46MkmJFqYbeYwTe0nhX2CAWEAkIBoUC9KFAN+OrKd6Xs4KKhg5XUscdndqsXA06jUnm5/jNjOGFqbZ1DiQvAn4bg4lahgFBAKCAUaLwKyDlHjr/kGXxebj5vvf0WGRmnzs52plsux7WL1mi51jeA8OOC4NTGloCOHQh76L7a3HrkHpXU0F51Tst8cbNQQCggFBAKCAWEAidSQABejAuhgFBAKCAUEAqcgwoIwJ+DnSqaJBQQCggFhAJCAQF4MQaEAkIBoYBQQChwDiogAH8OdqpoklBAKCAUEAoIBdyAl1zgtAk1hALHKaACrV6oIhQQCggFhAKNUAEF8K683djWT2mE5guT61MBlc6AfojI012fGou6hQJCAaFAfSkgAF9fyp4D9QrAnwOdKJogFBAKNFkFBOCbbNf/d8MF4P9bo9resfSH6cxdvRGVJBHV/UIev/4Spn+/kBvGjFSqsFrKSC1Xs/f7T+lxzW00D6+RS9phZ+BN9/HnzM9PGgXLUVrAa9Pm8vS9t1GWk8HEj6fw9vP/V1vzxH1CAaHAOaiAAPw52KneapIAvLeUhB8+/oDL7nkQgxqSO/Vm9eblbFy7Ba1USXpKCgVlRfxzqIRkaybGjufh1Plwxy03oteowVaJqm0vPhh/G90GXEKYoxhneAsSI4P5dNZc7r15jGLoKw+NpfONd7P15+8YPXY8ltTN/LFuM3fdNxajRmLm9OkUOFTcfvutrPt1Djv3pnPzvfcT5G/wXkNFTU1CgbzsLCzWSjQ6H+JiY2odfjXfXEBoaMgp7y8pLCTIVOMF9ySKZh4+TFh0ND4aOUacuE6kgAC8GBcnVUAA3nuD44cP3mKvXY3O4WBFTgWz33qM19/9BnXefoaPfxpTWRariSJz0pO0vOIO9LvXkh2bzC0XX+AGfEgshTmHeOSWG3nw6af4at6fPHDphcw5bOWxyy90Gyo5uGHE5fS66T5GJsXy4JdzmPzYPVz16Iu8ed0QDEk9KdjwN+scJswLvuaVb39Ed+LU095ruKjpnFTgqSefIqljByotZWw9XMh7LzxxynYeWL8aZ1Qrps2cyYRHx+GjOvntMz6axPVj7/9P3e4e+yA33XUffTu3/897m+oNAvBNtedr0W4B+FqIVMtbas7gHxo+kHs//Yo5P/yG2l7CExMmkLEvhVVVgB86/nkc21fyd2UQ940c5AZ8r0twbf6LLyc+QYcbxrLom8m0iA7j5vsfpmaSqon3jeXWtz6gYO1invryBzpFmSip1HDr0POZ+OGnhAX4ET/8etSrfuaFL76tpfXiNqHAsQo8+9rbvDDhEeUfF379GUNuvYu5U6ewcOUahl97M0O7tuP99yaxJyOT2x55kpmvPUt5XHva+KnRqSQOFVp46+WJTH7tDbYdPsz/HnqE85JaK/VNefN1sotKydMG8uJDtzN9+RbuGDmYSe9O4v6HH1DuKUrdzC51KHPnzuPVR+/jcMou3nhvEtHtEhn2v3uwrf2TKT/+TOf+F3HndaPl9OtN8hKAb5LdXrtGC8DXTqfa3DX7o3cpD43BRyXxf6+8w8Y1S/j0kxmo7cU89vjj5B5KZ8L3C+mUsZnhj8iAX8WKyiDuvnygAnh9THO+mvQhU+b8xm/ffc2f30/j7fnL+f3bycc8/vkHHuSW198lrCyPvpdeyQtPPcbXq3fSu3gP2u4DSF/6G379Lsdv4x9MnPx1bUwX9wgF/qVATcBvmDebpEtH8cKHXzKsayKzfl7A22++gr2slEN79zBxzlIeSTIR0Hsoc2dMZ/yTj5O6aimqNl0Zf/fdvPDUBLold8Cg1ynPmfnRJK6TZ/C5B1ldomLaV1/z0h3X8uXaFB659nKQJMZdPpzxn0/ls+ef4dpnXmbZ9zMYO+4BsvbvJjsknveee47/jb6YdYsX0u+uh+kVF9oke/GcBnx2bjGbDuShUqlo3TycthFBp9XJKem5tG8ZccIy+w7lE98s7LTqa2w3C8B7r8ccNhtWmzvWhMHPD41ahc0m566W8JFzQksSZRYLPlotWr0enE6cqNBp3fuLZeUVqCUXeoMBtUrFku9nYOnYl5EdWhxjpK2yUikvr7w7HXYqrJX4+/sre54WuX69Lw6XC43kwsfX13sNFDU1KQWOAN7l4pl77+bFTyfzyoz5jBs9hD1791OYvpscUysGtApn7KezjgD+px9/UJbod65cijrxPHxLC4kOCeD597/kracfVjSc+v573PTgOMpTNrHfP4qStUuZ9td6nnrzNWL9dJQVmLnj3a/57LG7KErZyuyUbHwKsrjvoQc4vGMj+c2SefuV1/hs4niyDhwgpGVrTAafJtU/1Y09pwH/068byQ8yMCg+kr/+3MY1N/XHeBrd/OSHv/HqA8OOKTFj9mq6DUkm2OYgKvz0XhhO49EN4lYB+AbRDf8ywl5exvZ9B+jasUPDNFBYdc4r8Nn775FTYsE3IJgrrhxN6+YxbPx7GQv/WU3foZfStWUUn372JS06deP3TduZdO/1vPbdPOJDjdxw7dXs374Zbcsk0n6fx4a9exlxzXV0jG+m6LZk9vcUFJdhC23OmMsGoXHamPjeZF54/CHl96mrlxPYqRcx/nIQLon3PvmSW68YwddTphHbpjUJQ0YQfDiV7+fNp13X3lx20YVoxBL9uRfoRga8Lj6Sy9rHMO27fxh+TR+e/vQPBndszrbsQi5tG807y3YwvH0cZj89FZv2c92tA9i9YR9mox/bVu1m/Jg+zNicToTTBWGBbFuRQoe+7cneeoA7rjqfJ79fycDWUeRJEkFFFlIcTkIl6HZBAv0b+QxfAP6c/54WDRQKNHgF3nzhBfqMGsMFyQkntfWvX+ayfPN2XE4Xzzz3TJMF+vECnfMz+Ll7s2kfHkSzGBM39GrLz+m5jE6MY9x7v3LZhYnkajVcmxiH6Z7JPNapBTccB/jn7hrCBz+tQavTUG7wIazQwoUjerDgx1Vc1Kk5kT3bEKlSccVbv3BFqwja9EkgzGrj58MFPNovscF/eE5loAB8o+4+YbxQQCjQxBU45wEvz+BHJMYe6eZHZyxn3EWdeWnWP9zaJ4HvUzO5t3c7Hvl9M5do1XS4MIlNq1KJkGf5q3YzrEMz/BJj0ZhLmbcvh1hLJQl927Pmjy2MGZLMnMNmRrWO5PXfNtE7yI+EvomYyq0C8E38gyWaLxQQCggFzrYC5zTgd6RkoA4JIDHi6M57doaZL5bu5O7RvdifksGSrCJ0NjuPjj5PcXR6//tVdG8fQ0BoINkH8hjSqy2vzlzB8IEdyc4voW/zML5bv5ekkAD69WzD9q0H+GV3Jg+P6kXKrgzCW0VgsDnYUVLOhSdx0DvbnV7b54sZfG2VOjv3lZjzKSgtIyquGQUFRcREuD2FbTYbLocTrcGAVt57dDkps9qwV1QQFBIili/PTneJpwoFzrgC5zTg/0vNTVsPkApcm3ysJ/J/lWsqvxeAb9g9vfmvJbTt0pVP1+3hktZRyvliV4WFX+cv4LwBAwkwBWEKi6JFSCAzFiwlWK+hX7cO7JId9Dp1YN26dXTq1pMicz4qHx/iIs7tUyH12puShM1uR6fTKad2TnxJ8hziyO/lRJ5Ol4RWjlYoLqFAPSjQpAFfD3qeU1UKwDfs7pQB36pDJ37eZ8acthudy8a9N17B/J9+oVOH9gQ2b8GH3/3Oi3dcwe6lf1DcKpmU+d+z43AutzwwjukffUD3q25Gayni0j7dUTfVaCBe6ObCvHxsxmA+/WQKzz70v2NDsbqcPPzKJ7z7wBh25ZWT2MY9odiTlsq8hSt4+P7/ecECUYVQ4N8KCMCLUXFSBQTgG/bg2PLXYv7amsIVN9zM6o1bCdRpGDbwfBbPmQOx8fTsnMjsxau5/dILydy6gbKYNhgKsvnlzxVce9UoZv3yG90HDcXHXkHXtmIVy5PeLsjLwxkSTsr0L9hUBlF+GsK7X0DF7m0c0ppY8/cKPnnyTjbuzSK/pIwRF13Ioh9/xFey02/oYLZnFLIrtxjr/p3YtQZuv8mdX0BcQgFPFBCA90S9c7zsmQK8e9nyHBdTNO+cVqAgN49dOXls27CNGB8Xoa0TcBUXUazRsSffQua6VUx8/C7Si22kHzjEsAu68cE3P9KtQ2s6de7Ilh17yCi3QW4mnbt0oWNS23NaL9G4M6OAAPyZ0blRPqU2gD+QV0ILDwP+OJ0SmqYaiaJRjgxhtDcVkCQnixcuJqJtIp1bN/dm1aKuJq6AAHwTHwCnan5tAH+4oJS4kECPVBSA90i+RlFYsllw5e1B5ReCOigKNO644+I6uQLe/lx4sz6XS/Kqz4Y3bZMVdTpdaLzkvOjtFUbZufLkjpin/4k4VV8IwJ++nk2mxMkAby23kG0uxlpaRHy7dkr8dE8ub3+4PbFFlPWSApKEZC3FVZiO69B6ZMCrQlohVRQilWahDmmDOioRdVA0Kn0QqIUn+fHKO2wOtD6efbZq1umwu9B6KT+w0+FCo/Ven3nTNrnNdpsTnY938sR7G/Bn8uVIAN5L32fnYjUnA/yuNaswhZoIb92eNQfy6dPSfbzKXlnJqmX/0G9wf77/9jv0sfEM6Z7AnF9+Y/iVV7Jywa+06NWXSGshi3Ye4NrRQ9GqVQjAnyOjR/4mdFhxFhzAseMXBdra2B5o2g74VwMllxPn3uU4MzeBrQxNy76oY5JR+waBRoaacMqwWyzo/P29Nji8CVEB+Lp3iwB83bUTJb2owMkA/8fUL/ho9gJlmem2595gZBd3Hmd56SkrLY2Ydu3IO3yQTemF6EvN7D54kAv796dZu1akr1xFboWK/oO7UlRQQZDJqMSPFke0vNhxZ7gqlbMSKWcn9pR5oPVH2/FqVMExoKGkwLMAACAASURBVJZnULUAtcuJZLfh2DkXCvegkl8MEkZARPsGvZQvj3+1h74j9korWYUWmkdVpTN1ucgvKCYszIQAfN0HspjBu7UTM/i6j6FzvmRt9uCPFyFz926i27TB5oJtS5dR5mPgvJ6d2LVxJ4aWrclOTcFmsdC7Yysc4bGEBhjEDL4RjiTJWoIj7U9cBXtR+QShTbgYtX8I6AM8a42ytF+MZCnAkbYEyVaKSueHNnE4amNs1UuDZ49oOKUlVi5bS7du7ZC0fhgMenbv2oPN4aRjpwQBeA86SgBeAN6D4dM0ip4M8NtXrmDppp0M6Nef6PgWhAa484qXFReRlZOPX7AJp6UE3+AwIoz+HDiUQfMWzTBnZREQHolecpAhO+dFumctYom+EYwnGbxleTj2/Y3Lko/aJwB1854KdFWeQv1UzXc6cBUfwlWUiSt7u7Lsrw6IQhN/geKw17gviVXLN9D7/I6UllWiddiZt2gpFruL22++RgDeg84VgBeA92D4NI2iJwO8vBS/6s+lpKRnMOb6MfgbPPOIFoBvoOPJ5cBlTseZswOpJAd1YCSq8DZoos5eHnqpshxX3i5cpTm4cnahDm2FOiAadXQHVPL+fSO7zIczKC0rp1lCGzRVwSDM+QWEhoUIwHvQlwLwTQDwZVYHAb7/9kIts9qxOySM/jrUKhWWSgdWmxNTgI/ysxwfuthiI8jPB+1xe2ylFXbl98H+Pu7Zp0uiyGJTftaoVcgOFEXlNvz1WvQ673hxejDOPSp6qiX6r76Zxq03Xc/6wwX0auFZDHMBeI+6yauFJUclUsEBnOa9uHJ2oA5tgyaiPerI9l59jrcqk8oKFEc92VsfpxN1eFvUphaojTGgc68sNdZL7MHXvecE4M9hwNsdLt77NYUtB4qY9mCfY0bJpv0FfL/yICGBei5KjkKnUfPt3/uINPpic7h4bGQSL/64HT+9htwiK2/c3O2Im9Bf27L5bXOW8tIQYfTl9kGtuf2j1XSNNyE/Uy777vxdimPR7swSPr6zZ6NOJHEqwJvT9zJ5xmweemQc/nr3y05dLwH4uirnnXKSrRypJBtn9k5c5t2og5uhadUfdVCEdx5wBmtx5aTiyNqMVJKFSh+MpnkP91E8Q3Cj27+Xs//pDAavqSe86OsmpTgmVzfd6q2UPEOXZ9Zv/LyLl6/vfMxzxrz7Dx/c1g0frYZg/6OZnxxOFzd9uIqXrk1m2Y5cbh/cmp/XHqJLSxMtI9yOQ6/N2cGIHrFEmwy88tMO7hvajpTMYoZ3i+WFH7YxrGs0v23K4tmrO7E3u5TUzBLld431OhXgiwuKMYYcTcPrSRsF4D1Rrw5l5f10pw2pNBe7fJzNVoomrB2apMtQaT17WauDNfVaxHlgLY6DqxXHPW1ERzSterv37jU+DT4+sjeBLIvszfrEMbm6D1txTK7u2h1T8qkZW/4F+CveXM7rN3ZmRUqeEv/81gGtMZdWcs07K5j+0Pnsy7GQV2xlZK9mLN+Vi06jone7cKXenKIKnpyxRfn7/Ze0xeaQCA/S0zoqkE8WptG7XShf/7WP0b3iWJNmxtdHw7hLG+bSZm0kPhXgd61ciW9cM0LDIwkyeAYFAfja9Ibn98i+E5J5H/Yt3yM57eia90bTdiCotQ0edh63XnIhOR04U/7Amb1FecHxvegZd9sb6OVNIAvA172TxQy+7trVa8kTAV4G+ZT7z8dmd/LO/BRu6d+Kt+bt4s2buyn75lmFFcxdd4h7hrZj1j8H6JcYTkyInxvqX6zj5es6E2jQMe7rDTxyeSJr0/K5uk8Lnp65hTsGtyY21I/8kkoO5JWhUavp2abqfGu9trR+Kj8V4NM2rifDEEmnuFBCA936yJelpBT/wAByMjPxCQzGoJbIzs8nMiaOiqIC/EPC8cFBTrGFqNBgpYwAfP30n1yrvKfuOrQRx+G1qFQatPH9UZmaux3SmmyGHwmpsgyV3rMQy/XXa+6aBeDrrrDYg3drd06eg9+cXsislQfZdbiYxDgjj45oz3vzU3jxus5sSS9g2t/pyhL+rQPj2bS/UJltG6uc5p67uiOfLdpDRmEFRoOWJ6/oyOeL0xjZs5my5D533WHF21Xed7+yd3P+b/pmJeZxfIQ/dwxpw+eL9pCeZ0GvUzPxmuTahPmo+yiu55KnAvzXk78gevBIgrUSvVu692rlSHYp23bQsXtXym1OVi79h2BjAM3iW+LnclCoNZCxfQeVZRV065GAy2DEZAwQgPdmPyrnyEtw7v9HOV6Gw4627UBUgdGo5HPq4mo0CgjA172rBODPYcAfPyzk/fCdh4sZ0SPutEdMhc3JSz9u44VrOyte8k3pOhXgCw6m8+PCP7nplpsw+Bw9JicHupEj2R1M3UWpxU7bLsk4ivLYvG0/Hfr04MDadRSUu+jfP5nCMgfGoCBcTgmV98JaN6UuUtqqLL0XZyre5Krig2iCIlCHtwNTWySd95y0mpyw/9FgOZKdRuvZd8KaP5ehCQygS7euaCU76zfsQOvvT5eOCWIG78GAE4BvQoD3YJw06aKnAvy0zz6nz4UXUuJnoktz9wzeWl5O5sFDGCOjKC6toCQ/n0B/AyrJRUhcHIf2paPxDyKospSiSjsJnTsh574QS/SnP8wkuxWXeZ/yR8pLrToe1hK1fEZdCRErrsagwM61a8mzSbRvHoNL70vWwcM4JRU9e3URgPegAwXgBeA9GD5No+jJAJ+6dg2L/lmDb0Agg0eOolWEySNBBOBrIZ88S68sw1V0CFf2TqTSDFTGOLQt+qEyNr7jbLVocRO4RSLzQAZWu5WYuOb4+vqQeegwpRU2EtrFC8B7MAIE4OsR8JJTwllmR6p0ofJRownUofIwKYMHfS2K1lGBU83gv3ntFdYdzObqBx9jQPtmdXyCu5gA/Enkkz2/5TPqRYex75irhGnVhCehbX9xVcY1j2QXhRu4AmIPvu4dJADvKeDlswPVV41zBI4iG0WL83CVO4/8Wm1QE3xxJNognbxhWPXkqr0r+eczmAtafrrNCZVOFT5q0GulRu0IV/ePwH+XPBXg/5wxg0yHlp5DhpIQ4/aGr+slAH+scpLDhuvAOuxpv6PyCUCXOBJ1VDuEo0JdR1jjLCcAX/d+E4D3FuBlYlax2lnmoHBBNjLQA/uEovHX4qxwUvJXHpJDwjQsEk1AjTO3NQ8YevnIjuvI+4fbQPm/8uNe3xXMtjJfHC4VGrVEe38bj7cvxE8jue9BBv5Rx5km5ld3zCfqVID/ac58+vc7H78gIwYfz84SC8CDVF6EY8dcXGW5qP3D0LQbispgrN9ELnX//hQlz4ACAvB1F1kA3huArwF3mY7Ff+fhMNsIviQKjV+Vo48k4ap0UTA/G59mBoJ6hbhfCGqWlW3xMuCd0tHHyNXLwH9xh4k8m5b7WxcRbXCQX6nhi/1GxZTXks2KUW60u18I1PLPXrar7kP2zJc8FeB3rl9HQYWd+I7JxJg8SxHaFAEvyTnQ8/bgOLgKqdKCJrQN6vA2SphYzrFocmd+5J4bTxSAr3s/CsB7A/BHlujdM1/zT5kY2vrjn1y1ZFtjhl66tgDb4QpCRsagkqfF1ZPkatB7GaTyo11V9smPSrdoeGRrBO93ziXOz6nYKxuRW6Fm/LYInmyXT8dg+xG4uxGPknymqV6nAvy2NaswV9jwbZl45Bx8XXVqKoCX99Ndh9bhKs1FKstBHd0JtTEOdVjrukonyp3DCgjA171zBeC9CXglYpaL/B8zCextwrel/9EZusJJiYo9ZZStLyJ0dAxqX417vbwmPL0MUnnGXnOR4NcMA79kB/JRt1xq+vvJ97y8w4RR6+KBhOIa83f3TF4s0T99wk/Z2sWLybFUktTnAlqHu1/obOXl7N53kA6JbcnIK6S4oJCkpLak7txN23at2JeeAVo9BnuZ4gfRrF0bdGrVuetkJzvJWQpw5qfhyt8LlaXKcTZN8/NQ+TbsKGp1/2oVJb2lgAB83ZUUgPcm4OXZstOFWQb8+SH4NversT7uBrl1XxmlawoJHSUDXn0U7tWg9zLgq5fo3a8XMPugHyvyDbzd1axA++gugcS7KcGUO1U82aFIWZZ3l1GJJXqdAf2QfwN+9/p1rNyaQmlBAd1GXs0FbWOOfBKrA92YMw+Tkp5LYusYdqUconWrGPxjY0lftRpzuUT/wV0pLLQSbDIqgFefK6csXE5UlhxcxRk49y9H0htRhyWgie9b928rUbJBKiB/ZalPYwYguVyYSyyEBQeSnZFJQGg4Ab7uIFEZWbnERkco8fLzCkqICA8Rx+Q86HUBeG8BvmqGLqlUmH84jF/HIPwSg9xUdU+Cldl6eWopls3F7hm8vnp/vgq/9eBFL783uJ3m3CZsLPDh1d2hfNMjG39t9QI9VDjgwc0RjI4uYXhsxRG4y2WUP013hZ6TLdGXFRWyfOFi2g8ZRosQ/yPbGPIX2OHUVKLbtcPpdLFn1Rq2Z2VzYN9+2nfuStc+55OxbTsVFivn9UzEqvUjJPgcCFXrdOCqKMSVl4ZzzxJU/uHoOoxCZYzy4CtKFD3XFNi35wBZNhfdTT5k6oMp25tGcs8uWDMz+DvlAEMH9WHnjt2oJEjs2E4A3oMBIADvKeDl8oqr+tGl9sI/cnAU2vFPDsIQ749Kr8Fld2Hda6F8azHaYB3BF0X+a3bvfhHwLkmr9+Cra5Vn6Levj6R/SDl3tik5skw/64A/83MD+KZ7trJcXHPfXn4NkOPON9XrVIFulm+R897D+cMup0OcZzHOG+sevOwc59j6o7IErzY2Q9f9ZlR6ERq2qX5eatPuVTv300bvQt0snuLtW5i36E8eemI8fy1bxYBendi4Yx+W8nIuvLC3AHxtBD3JPQLwngJemSIfhbscD1sGeemqAoX5fomBBPQIpmRNAdbdFuVpgX1M+LYJVN5Qa74Y1Afg5SX66gUE+T2k0Kbm9wwDc3KDuCS8jDtal/LjIX9mZgTRP9jCmBZlhPm6qpbvq2f4Yg/+REv0HnzuTli08QBewlWaj2Pbj0gVxahNLdG2G6wcZ1Pyi4tLKHAKBf6ZN5c1aQe5+PIRZOzYQbs+fWkZbiRz20Zm/L6MvpeOpHdSPPvS0olv21IA3oPRJADvDcBXdYAM99KVZqz7y9GF+SjH4fTN/NAG6nBaHFgPWKg8UIGj0IahbQABPU1Hj5/V2x68pCww/Jnjx/xsf3IrtQRoXMTq7QyLttArzMbWQh3zMv3JsOoodGgw6VwMCrNweawFH404JneyGXz69m1sSN2r9H7nvgNpE2n04KPYsCPZKYlcCg7g2P83UkUJmqiOqMNbK97v3l518khEUficU0A42dW9SwXgvQV4CcrWF1CeWkZgL3mGHlD1vVfzKJykTPYr5H34jUUY5Nl9N9OxnvReXgq3u+CTPUGsLzIwPLKM3qFWov2c6FTHugfIMjgkMFvVbC7S82NGIM0Mdsa3KyJAJwkv+hM42cmarV+0kNV7D9L/0lF0ahZe909iAwxVq+RQz96JKy8VqTQbdWw31MHNUYe29KidorBQ4HQUEIA/HbWOvVcA3huAl8BurqRwQQ4BPYxu57rqhfHjg9lULctbtpdQvq2E4KER6ML0RyHvZcDPOeTHL9kBPJFQQNtAh9thTnYbqDEOqk2U/6n673kVal5KCaWL0crt8aUC8CcB/MzpsygJb8l5Sa3pEhdW909iAwG8ZKvAlbMTV0G6kkddE9lB+aMKPnpCwKNGisJCgdNUQAD+NAWrcbsAvBcALyeVkUPTyv8PGRF9NFS2DOvjotzJS53KP8tlFuYopA25LKpqmbPGbL/ufXqkpPzoBzaFMyTcwohYy5HQszUd++WbjzOx+tWEZbm+TDsYpJyZl4/sN9XrVIFu9u5Lp0VsM/IqbUQHeeZYdnb24CUlkYvLvB9X5jYkaxEqYzTa+IGo/Dzbcmiq40W027sKCMDXXU8BeC8A3pZtpWhxLiGXRike8pYtxUguiYCupmMj1SEpznZyshm/pCBs2RVKQpqQEVFojVXOSV6cwVc64X8bInkqwUxCkAPZ4a7CocJf5zoh7GXQW50qdCoJjRp3dLut4bydnEeMX805f90HXGMseTLAH96zm8eefh5jsImJL79MdGgVECWJivIKDP5+FBcWodH7oldDaYWV4GAj5aWl+PgFoJWclFhtBAf6K7KcMcBXp1wty8W5awGSy442qhOadoNFIpfGOEDPcZsF4OvewQLwXgB8yfJ8bLmVhF0RiyQHuvkpE9+EQAI6V3/hV3WQCkpXmak8VKGcg5fXw81zs9AEaDDJx+aUyDPeO45WYlNx98ZIXu2YRwt/J4uzffk5K5BJXfMUg449CufeJXhqawjdTZVc2dxCqU3F/ZsjmJhopm2Qo+6jrJGXPNUMPn3LJh587jW+nTYFo7+v0tL83AKshfnEJbRTft7853I6DuyHxmll04qNBHXpRsbmjVgsVi7u0Z4CQzDhQX71DnhJcuLM3IVzx2xQadAmDEPTvHsj7x1h/rmugAB83XtYAN5DwLvKHZjnZOLXMRD/TkbKU0op21hE6OXRSv73YwLdyLO0UjsF87IJ6GXC0CaAirQySlcXEHZNLGpfz7KRHT8MCirV3LcpgneS84g0OPk1048luX681yUfOYlt9X589RK9/P+J20zE+jq4q20pFoeKBzZFMKFdAYlKfPqmeZ0K8F9+NZVbb7qe9RkFnNcy4ohA1ZHsXE4ns+ct4cqRF5G+dRu5di3J3ZLY989K8i0q+g/tSqG5gpBwE06HhEbrvRc82Rg55aojfS2uQyuVHtd1GK0EnlH5+Hv1ZbJpjgzR6rooYN6/n9XZJVx6XiJ792TTsnUcGo0aZ0U5Mxeu4MaRQ0hJ3Y/VYqFL92RxTK4uIleVEYD3EPCVh8op+TufkJFRaPx1mH/OVJbpjf1reFRXRbFTkKoCORCOnGgmeEiEcnzOPDuT4Isi8In29eqXbmGlins3RfJmJ3mJ3cHsQwFsKNLzSqeCqjxxcuPd6WSqHe/e3BmMj1piXPtiyuwqJbrdhAQziUYxgz/+c3Zw1w4i45qRsi+dDh07opX3NYADqSn8tuhPWnU7n/KDaQTGxBNvMrByRyqXDBnM1rVriEnuhslWytq9GVwyqA86+QvOKaHxQqhayWHFkfYXroL9qDW+aNrK++kmVAbP8tV78D0jigoFjlFADnRzfrs4Csoq2J26lw6JbQgMClQC3Qy8oDvbdu3HWV5Bl/O6CMB7MHYE4D0EvHw0TllyHxmDy+ZU4tAHDQhDHyMv1x6XKq7KRV0+Jle2uUgpo/JRKclp9M0NBJ0f6lXAlzvgjg1RvJCYT3ygg2npAewu8+GFjnJK2KNJYWuOn0mpQZQ5NDzRoRB5iV8G/PNJ+bQOlOf8TfM62Qx+45KF6MKaKaJEx7cmLFDvkUDeALxUUYpj13zUkYmow9uh8vHzyCZRWCjgbQUqKypYtWs/XePCKHGqObhnLxf0Ow+n3c6iv1YyaOAFlBWVkJGVQ6fkRAF4DzpAAN4TwEsShb9nK1nh5Bl7+c5iLJtLCL0iBrVBzhTnxmj1zL064p1LnrXPzSKgmxFDQiAlK8zYcq2EjopFpXXPAr1xyQFu7lgfyX3xhXQLsfHV3kAyKrU8k1RQI+O7O8Wtqupl5PO0AA5bdTzXqZDMcg0TtoXxXuc8wg3Cye74Psk9eICI5i280VVKHd4AvNeMERUJBRqIAmIPvu4dIQDvAeDl1LDmnzLwbR2AfxejshevM+kwDqzei62RCva4s2iy170MVtOQSCoPWij+20zYVbGo/by7D//o5lDOC7FyRTMLn+8JosCm5omkohprC0fhLpv47d4AUiw+vNypgJX5eqYeNDKpay7VeXHqPtQab8lT7cF7s1XyHry6gRxHPD6LsTfbebp1CVtOrFhD0kXlRefg41srAH+6n5ij9wvAewB4eXJetCgHe4EN/45BlG0owjgwTAlPe0ye95qfxKpZveyMJwe68e8RjGVDESqNihB5yd6LM3i5aVP2BbCl2JdXkvP5Yq+8/K7i8UQ537s7zry8unA00I3ErPQANhf78lKymfd3Byue9o8mFB2TO77uw61xljxTgHe5pNNKu1mfagpbTqyu0KU+R92J6xaAr7vmAvCeAF4+albhoOTvPGw5NmU1XvGGlw89VznU/TuKjHtW7zDbKPg1W7lN7a8l5JII9+zdy2/ChTYVD2+JIDnQSqVLhrnEE4lFCrjlubvFDv7yooFsBzAr3Z81hb50N1qZmxvI8+3Nigf9aaR7rvtobKAlzxTg69L8Cks5dpeLAD8DRSUlhJhM2CsrUWm1OG02yuVz9ibjkRWbujyjtmVKiovR6n2VbIQWayXBQYGUFZfibwxUxp2lrBz/APeZ//q+TmWLpaQEOYSzKbg64mT9WnMqW+yVVioqHRiDAurXiKraT2VLcUEBTtSEhjQsZ0wB+LoPDQF4DwEvz9SVJDPyWfjsSkKvjHVHsjtBFLuameMkuwvzL1noIvUYLwg76o/nZcDL+/D7SrW8m2Yi06alt7GcRxOLFKLLXvIPbI7gucR8Wga4nehmpvvzY3YQwRon98YX0T3UVpVZru6DrLGXbMiAt9nsZBzOwk/lJDQ6ms2FDhIDbFgrwBhipCQrg7LgaJrLRzbr85Ik7A4H+/fsp7S8knZtWhBoDGLDwr9IHjqQval7kJwOEju0r08r3HX/hy37U9KIa9kMP4M7bkG9Xv9hS9qu3cQ1iyWoKtjR2bRFzk+xJ3UPbRLa1KsZp1u5APzpKnb0fgF4bwDe7iJ/Tib6ZgaCeof8J9yr5S9ZacaeU+kOelO9R+9lwFfng5ej2H2SZkTOB/94onsPvtiu4v5NEbyQlE+rAKdiwoz9/mwt8VU87eVMctXnAMQM/um6f8rqseTu1P1ERIZiKzQTFhvDmtxKzo/xwZxfTkCAnvzsXEr8TCRG1e+sTH7JTUvdR2zLZqTuTCMhIR5/fwPb/1pBwoDeTPnoCyw2BzffPxaTj3fP+h8v76lt6askWkrbvY+27eLrsWeq3zVOpUtf9qTuxaD3oUXLZt5evPtX2/5LF3teNjkqA63CG1aIYgH4ug9TAXgvAN5R4qBgbiamS6oSx9SE9PGB36v7Ss4bf7BCSS8bNibWnTa2+k/d+/NfJeUZfPW7w2d7Asm3afi/JHkGL1FkUysz+BeTzLQIkBPRSHy9J5B9FT4836lAWbKvLisA3zABX1BQhJ+/Hy6HA4fTRWBQADZrOdZKJ06nC43kRBVgJKievSSlSisFVjuBfr5UFBfjdDgIiYgg51AGwTHR6HVaSoqKCQquf3j8ly0lhXIoaRcRUZ5l/6vNx/S/bCk0F6LTagkNM9WmOo/u+S9bysssmEz13z/WoiKWrFzPkKGD2LZqNXHJXYkyGnA57Pz+2yL6DhpEoE7FlpT9dEluL47JedDrAvBeAHzlwXLlqFvYmDglgM0xx9+PdE5Nj/qqffhiOwW/ZGEaHoUu1Pux6OVHy4CXL/l/ssPdgQofnu1QoPxLiU2thKJ9IclMqwB3pLpPUo3kOzQ83aHwCN6rdxw8GGeNumhDXqJv1MIK45ukAo5KJxUl+RxOzyIwIZGSPakkdUvGXilPMpzkFZVRVFgEDieJHdsJwHswSgTgvQB4d+CaYsKuiFG84f+91nYc3OU3AAl3FLu5mQT1CcW3lRw6tGrv3oMOPb6o4kxXBfnvDvizo0TPi53Miu98cVWsefcSvUNxunt3lxGXCh5p796nF0v0IADvxQEpqmryCuRn52BxaQi2W7CERlGSspOde/Yy6rKLWXcgj17tYjmUmU9enpnuPUSoWk8GjAC8FwDvKLBR+FuOkgJWE6hBE6hV/sgBcFQ+agX68u+kShcuqxNnmQN5Wd9lcaLSqQkZFY2mOh+rl/fgXbITYBWo5xz2Y6XZwJud3ZHsimxuJ7sXk/JpUeVk99J2E2E+Tu5pV3Lk+Jy8dK/2sl2eDNozXVYA/kwrLp53LiuwaNYsdmXnMfyqazi4cR2JAwYTHejL3jX/8OvqTQy9fBTtW8VxMP0wzVvGiRm8B4NBAN4LgFdm41YnFbtLsedWKo5zyga2jEh5Ci2vkysz+6rptAt8ovSKB71v20A0ctS76svLIJWd66rPuf+RZWB+dgAfds1TzJJD0cqAfyHRTMtAhzLVn7AljI5BVm6Ktxw5K6+WXxDq1y/KgyFc/0UF4OtfY/EEocDJFBBOdnUfGwLw3gB8tf7KbBnMP2Qoke3kCHfK7H5hLqFXRKPWayjfUUxFahmho6qC2hwJVy+B2nthaqtNqrkHvyJXz9RDRiZ3z1WgLwO+5h68/DIwbmM4Q6PKGRFrqXKwcy/TC8A3TCe7un/0RUmhQONQQAC+7v0kAO8twFdHq5MgXwZ81yAMbQOxmysp/C2XsKtjUfuosWwroiLVohyNU1WnBj0S6a6Gg17d+/SYktV78DKk1xf48NE+E1/1yFGgfewSvQOHS8Wd6yO5vWUR/SKsYg++Skkxg6/dYKysKKfUUq6cCDEEBOGnP72z92WlpQQEBp7wYbKHt18tg+TINgT6nzzJjs1qRXbn8vPVK6tW+eYCQsNCz0gwoNopKe6qqYAAfN3HgwC8NwB/XCja/B8z8E8OwtAuEHuhjcIFOYRdFaNEuJOzyFXuKydEBrzscX98QGkvT5Wrl+jlZqaU6Hg5NZRve2Yrs3PZya7mMTmbU8Ut66J4MiGfZJNd7MELwJ/WN8uv33xGqiaYTlEmNixZzOOvvn5aERBf+78JTHjltWOeuXDGTDqOHkNx2jaSkjvXyp7n3vuC58bdcdJ7K0sKee71D3jppYnsX7OCZRW+/G9gj1rVLW468woIwNddcwF4bwBeruNI5jjI/ykTv8RAvtavHwAAIABJREFU/JKC3CFpf8sh7OoYZQZfur4Q22GrO+68qsq7vrpsPZ2DrzbvsEXL4zvC+bZHFnLq8mOX6B1YHCpuWh/FWx3ziFe86o9mixfn4MUS/X99zciA9+13GYPjo1n4zRf0u+VOvpr0CVqtBmNsCxKC1Mxev5sonZOuw0eROm0SA8c9Q/Y/iygMa822eTO598EHmTF/Ebb8bM4fPYa5779OwqVXUrxtHf+77z4mTZ5KoK+axH6DyF25hBx9MBW5GVx934O0MhoUEx8Y9zjJSQlUqvUMSGpJenALLkuK47Xp85lwwwjlnpTV/zB12Uashfm889pzTHr/U7Q6NfFdehDvp+aPNZuoLMxn9NhxvHPrLSRcPISrx1xLhPHMhNr9L62b0u/tFgs6f+/p7s0XBqfDhcaL+UO8aZs8RgTgvQH444LZyFnlfOP98O8cjN3s9rCvBnzJ6gIc+TZCLos6GvFORmn1zN3LM/iagW7yK9WM3RTB5G45BOsliiqPncHLS/b/2xjN5K7ZhOldSuCb6kP9AvAC8P8FFRnwP67bSUSAL6bIOCbcdyPzduYxoltbnn3xNYb16U5ORGsuaxPJ+Q8+zz3R/Avwjz3/In//vRyHy87hSh9UKRsZMvZh5rz/Ov06J5F0yUjkQHjjX3qH800aEq6+ncC8/Swu13NnzwTFxBff/4JnHrqD2V9/Q88Rl/P0i2/x4ogLUHc+n2bhIUeaMemFF7jz6WdR7d7E1I1pNAsNZsnqTbz02P2sXLWGQrMZa2Jv1k4cz7MzZ2FSckyIy2MFJAmny4VGo8HpdCpbOuoq/yP5Z/nfXS6X8u/yHwH4uisuAO8twFd7yKOiYH4Wumg9gT1CFCe7guolel8NRUtzkSolTBdHHp3114S6lwFfc4m+1KHi7g2RvJyUR8tA55ElevkcvByLPqtCw/1bIvmmexaBOhnwbsSr5YN2Xrar7kP2zJcUe/C10/zIDL51jLuAy8rkBWu445ILePqVt7mibze2qIK5Nrklt34wnRGaPHrf9TB7F/6C1K67MoPv1b4N3cbcjst8gDnr9qHds5n+dz/IvElvcUm/PjhaJdHW5MfEj6fRxddK8vX34JOZegzgn3j+TZ5/8mGmffoZ199/H79//C6/LFrJZ3O+x6fGm+rMyZ9w3d334kzfzaLcCi7qmsSh7Fx++246o+5/hNJdG9igi2b1c4/z4qwZBFX7zNRODnHXSRRYv2wF7dq3Ib+8ErtNRbuE5m6n3z0pqGNaUmQ2U2KxUlFUTPfe3QTgPRhJAvDeALyyBl4121VB0cIcVHo1xgHhRwEvZ5nzUVP4e7aSPc7YN6zqyTXK1sM0uaYXvZxB6+FNYQyNsDCiWQWlVV70zyeaiQ90sNbsw1tpoUztmUX1sXwF8N73/fNgyJ75ogLwtdN8yazp6M8bTN+WUUcK7F+9kvFvfsD7kz8jf9saFuzLZ8+mDXwz6S0kl5O7bryFIcOGE5bUhZRFP3PH/Q8yZsx1jHvlXban7GRkYjNe/+l3uoUHcvvY+/ntk0l8vS6Vbya/x5LpX5M0+iZ02ftYbtVxQ2d3kpQvps9mx1+/M+axZ+md0Iz8jEPM3FvAAxceu4c/d9pURt54s1JmxayZvD37Vz7+7DN8S/K4/aHxPDzxVdbuPkDJop957JNJBArA124g/Mddcr/PX7iCy4b1B7uDBYuWM3hgb3wNBv6ZO5/Ow4ayf9cebJYKuvfpLgDvgeoC8N4AfA24y9WVrjFTechKyOVROEscFP7u9qJXacA8JwtDQgD+nYxHz8VXp5aVC3t5plydbEZJDqtSsSxbz4f7Q2jpa0eDxF6rDy31NuW5hyp1jI4s4dqW8hn4o3Ho5b+JQDdiid6D7xml6Ma/FrEvvA1XdWzlaVW1Ln94dwpjn5zInNmz3KEpxHXWFVi5fDWduydTkZtNvmRgf1oaw4ZeyMHVqzB27EyAwZf8HDMHD2fSs1dnAXgPekwA3luArwazvL9kcVK4IFuZ+sqR6pzFdrQhOlxWF5JDIuTSSDQB8hGiqs37elyirx4b1W4CMvDTSnUcLNcciVMv3yN/+UX7OUkKsrtz3lQVPLoL78Eoa+RFxQy+kXegML9RKyD24OvefQLwngL+JNo7imzYDpUj2avRKsc0V6Fv7ofGWJVYpu79JkqeQQUE4M+g2OJRQoHjFBCAr/uQEICvJ8DXvUvqv6TD5Y6c66h695D/rkTTrcoP6+VdgvpvUD0/QQC+ngUW1QsFTqGAt4+OebM+cUyu7kPX5ZJQe9HvzCnngpFhdoJLJUmS5MrbjW39lLpbXFWy8lA5OMEnxpfKrAp8In1xWRyo9BokhwttkM7tuXYWLvdRuUje6JTLnMxAdpfquDiiDElSER9gp1OwrUl7zJ9wcOgM6IeIPfizMFzFI4UCItmMB2NAzOC9PIOXXBIly/Lw62TEVe5EXqq351XiLLKjDfXBJ9qgRLg7G3ExZS/6cZvCiPB1cWvLErYU+Sjn3Zv52ZlzOABflYu0ch9e7lSAj/ro1oIH4+ucKCpm8I2wG6uyKFb7uVT7kkiS29nUfTrk7LxkN0I1z6rJdmslOjmssJcuMYOvm5DHB12tWy1HSzXOGbyEkhq2eGkegT1NyF8oxUvyCL0yFuveUirSytBF+hLQ1eSpPnUuPynNyI0tS5m0x8hdLYuJMLjYYPYhxMfFhkIfhsVU4K8VgK8WWAC+zkPtrBV05Wfz05Z0rPtSyMzNw6cwj/Ovuo6szasIatWGv7ftZcIj9+IrGH/W+qi2D7YX5aELDq/t7f953/+z9x3gbV71+q/2tiTLe+/tJM7eq2nTvRctLZT9B+6lt0BZhQL3skuBlraUbii0JWmTjnRk7x0ncRzHsR3vbcuStbf+zzmfPkd2PGRJTpzkO8+Tx4q+M3/n6HvPb3MAPyGJRq3AATwhix8wbu2GME4CabYCg9t6oVqkgzhFBiK6Jxb1fh6gKFWHR2Wu1UWnAAfwF53kURlw42svQzX/Gnzwzjo8+Z2v4I1/vovl+XHo9giROHcp5qZeukt2VBZ4mXbSWnkcb2zdh+/9zzfxyb//jVk33Y6cOCVcAwP4zTMv4FuP/Q90Eh4+2XkEN65dDg7gw99oTkTP0C6qOvjwt4NrOR0pwAH8dNyVCebk9+OzTzbjuhvXwjqgR+egBYkKKWxuL2RyOURKJRQi4WW4sCtgyn4/qg8dg1guhya/EINna5A/q5wurK+pGW6lGibDIPwuF4rLCjiAj2DLOYC/wgH+pSY1rF4erou3os0mhNfPww3JNvy9KQY3JVmRJveCZJF7o0WFNQlWGpDvkx4lvphpwrudSgy6Bfh/OUZEMZ9CBMf10jS9WAAfbZ3UpaEWNypHgfEp4PX66KWrtbEFivximM/VwS/goXxmObwuF5p6DUiOVaO1qQ2lM4o4gI/gQHEAHyHA+5xe2GvMNLe7OFsOR4MVIq0IkgwFbDUmSPMU4BPreb8ftioT5GUx9HtSSDQ7d78TXpMb0hxlBNs4dlOiSf9jrRor4u1Y166ClOdHrspFG8SJvbgp1Y4N7Qo0W4TQib2QiQGXB8iQu/FhlxILdQ7ckWa9FDaBU0KPcDq9aADv9YM/hptHOPPm2nAUmI4U6GtuxsmmdqxYsRR1x48jpaQMWpkIbpMJOw4cwZIVy6GQiqDvG4AuPpYD+Ag2kQP4CAGeWMmb9vTD5/JBMUsNd68TongJfHYvnC02qFcmQKAUwnJ4gBrY6e5OpQZ4xPFctUQH0z49BDIBrTcVpdooQq1ZjOIYN97rUMDs4qMgxoUFsQ5s7FDillQbzpqEIJlrt/QrKLe+qUuBb+cOoscpwKfdcjyYYUa81DcV0xvWJ7kEeX1+CKlD/oWFRgSOfjTfCdfFAfyEJOIqXI4U8Pvh7m2AKCEX4E3fQL6cDj78w8UBfIQA7+qyw3bGTLlwzbUJNEyt/YwZfqcPHqMbkkwZJNlKiBMk6P9POzRrE2E5aqCjimJFcLY74LV6EHdXKg1rG+2yvUeKZJmXAvz6NgU1Arw7w4rfndXi/jQz3mxR4dt5RhBR/i1JFvyrgzH+uzXJjHMWMaR8P25LY2LTT3X5z4FWrC6Mh08hgsVgR0aiEgazCy6fD3EyMfaf6kFCngZyhw+pCQqYHR6I+DzESKdWlzpZgPd5PDhbew7FZYXQd/bgP5s244sP3Y/3/v1vzLlmLRytDegRqLBMxwcvPR8dA2bkpcXDx3HwU33EuP4DFPB73XA1n4DPNgBZ+dppTRe32QiRShO1OXJW9OGRkrOiH4PtNO3tR8yy6Ll5hLc9070VH3trurBpbyvWXJeLefFKvFrVgYI4JbqaDdBp5SjXKVHncqIiPRZv7m+EweTCL+8sh2CKlzZZgCfT6evTIz5Oi3f+uRHnjEY8/q0vwmO1oK6pAx6xHEVJSqC3E5819OOOm1ZRFQ6ng5/ijeS6pxTwu51wHP8AwozZECXlRoUqU5lOOpqATBYbzf64SHbhH59ov+8uWiS7YUsmYmVy9blEkevCJ//Fb/najkbMTomBTSpEl8OJRD4fgwAF+BipGGmxcrikfDSZnMiVidDp8eK+suQpn2jYAB+vwzv/+Qj33bEardV1QGYeMrRyHDlyGlkqPhR8H7yqWFjFSiTFqTkOfsp3khvAZx6AveojyOfdC55YelkQJJqAzAF8+FvOcfDh045rOY0pMFmA9zidaO/qhlAoRlpSPDr6DYhVSNCjN0Cl1kIu5MEOITQkoaBEBrvTCYVUwgH8ND4DV8LUXI2H4TX3Q1qyGjzR5QHuhO5EB+898GdIlj8GnkIX8VZE88LAcfDhb8eVwcGHv36u5TShwGQBPtxpczr4cCnHtZuIAo7T28CXqSHOrAAEU63Ummg2k3vOAfzk6BVcmzOyY6jBBboJ/wxFraWr3U7j9rNFURE9w5pIJjkewO/4+FOIVGrklM1AilYRyTAcBx8R9bjGo1HA77LDfvwDiDMqIEwumBZEGuzsxMHaBswuLcau7buRVlSEhRWl8Dkc2LxzDyoqKtBQcwbyhCRUlOZzHHwEu8YBPAfwERyf6DY1E1fCM+ahThO+kEk/t+ttSNPJUd9lhkTIp4lCznWbqTvd/HwdjjcakJesRHWrEfPy4lDVYsDiwugZNY4H8G+/8joSs7OQP2sO0mJVERGE4+AjIh/XeAQFvAMdcNTugHzmLeAppldo7JM7diO+sBCbN2/B3AWL4TQbMGf+HBibWmAWCNHZ3gmeUIj58ys4gI/gZHMAzwF8BMcnuk3HAvj/ef0YlhUnoCglBgqpAOe6LchJVCJRI4XR6kaMTISGbjMGLE5qjb68NBFujx8ycXREkeMB/EB3F8AXQKHVQiIiSvXwCwfw4dOOaxlEAeLf3nYKHn0zZBW3TjvS2AYH0WM0gccTQgQPjPpBlFaUwedyorm9C36pCnKfHRa7G/n52RzAR7CDHMBzAB/B8Ylu07EAvstgR7JWhk+Od6AwJQadA3ZkxisQFyNFt5F5EVS3DSIjTg6DxYUVpQkQCQSQXgSAX79uA+688zbsa+nHspzIghVxAB/d83RV9ubzwlG9FTyZCpL8xVcECTgdfPjbyAE8B/Dhn54otyRpdkmEP7ZMReCfcKY8HgfvcjjQ1mFBdo4u4vziHMCHsztcG5YCfq8XtiP/gTR3EQTxWVcMYTiAD38rOYDnAD7803OVtBwL4E0GA0wGPSwuLxLTM6FVROZ6xAH8VXKgpmCZPkMv7Ge2QDbzJvAV08M4NVrLjKZbG5lTNPvj3OTC32XOTS582l2WLV9uUuOj7vOW6BsXddJ1HK7vx/z8OGyt6sKaGecD21gcHiinOEwtGX8sgPd5fPjPu+/j5utvxGmjGQsy4yKiOwfwEZHv6mzs98PVeBReSz9kZdcCgqkN23wpiBxNQOYAPvwd5ALdhE87riWAsQD+3YOtWDsrBZ8e78ANFang8UAN6AxWFw3vanV6qU5+qspYAO9yOLH/wCF4fWLMWTgHGkXAyM7nw+49B7F8xSLs/Wgb5q1aDIFIjK279uH6a1eg8vhpzK4ohe3sKfTx5IhJToZWJefc5KZqA6/Qfv1uF5wN+xj/9qzZV+gqAbfVAl7H/qH1CTIWgCcN3ysgmhcGjoMP/9hxHHz4tLssW44F8I09ZpxuMyIzXkkt5t/c3YzHbimCw+3FXz+pQ1FqDO5dzLjUTUUZTwf/92dfQOpN96EsRoDMuPMvHTYW/SuvbsAdqyvgi01Eb3sHSkoZX+SaffuRFafC1qYB3Lh2BfweHwV46gPIFY4CE1DAZzXA13YYwqQiQDN1Zz+UjSApjkXi6CfKYsdmdfDs/8WLvgG+Jj2UqY1ahwP48EjHcfDh0Y1rFaDAR10KHBiQDdHjV6X99DNxf2vutSJWKab4986+Fjx6cxFcHh/W729Fepwc186cupj04wF8/YnT+Pjfr+K+H/4USbHndZ9G4yA0GjVObtuOhORkKHLzMNDVjay0RByqaoTM3I+C7BTwU7NgMg4iTqflOHjulxASBbyGbjjrd0M282bwJPKQ2ky3Sv29esTGx8JitsDrA7QaJobEoF4PuVoDnsdNbVs0MYohNzkO4Ce/i5yRHUMzLpLd5M/OVdNiLID/9I2/4y9vb6R0+Pqvn8HtFXkR0YTTwUdEvquisbP+EPxWPaSzbrxs1+uy21C54yCyirLAS8mC+Uw18ipmAF4vent6wJMq0d/VQ5N0FZcVcAAfwU5zAM8BfATH5+poOh4H/97f/45zBhtW3/sg5mRHFj2PA/ir4zyFtUqfD5b9/4A0dwmEyeQiyQurm+nQ6JdPPIm+ASOWL12G5XfcyQD87Bl47y9/ws76FpTOnI3qE5XwKTV47nc/5wA+gk3jAJ4D+AiOz9XRNJRkM4da+rAgkwP4q+NEXNxVEn274/RWSEvXgK/QXtzBp2g0p80OsUwKm81OQ1+olAFVg88Ljx8QCgRwOpyQSCUcwEewBxzAcwAfwfG5OpqOB/C1lUfRNejCoiXzIBVzoWqvjhNx8Vbp6aqDu+ssJMUrwZdFluvg4s06uiNxRnbh05MDeA7gwz89V0nLcZPNvPwq5i1dApNci4oMLlTtVXIkLsoynfX7QbLBEXDn8aOTV+GiTDzKg7htVvC6jw31KkitAE8S/mWHs6IPb4M4K/rw6Ma1muYUGA/gd23YAKtIDofXi5WrViA2Jnx//Gjp4EngE1F6GXiiyCLrTfNtuWKn53c7Ya/eDGFsOsSZs67YdYa6sGgCMhkzmv1xfvCh7uKF9Tg/+PBpx7WMIgXGA/gPX3sFCl0C0uYuQkHK9Ihk59W3wdGwH+KsORAl5IJGBuLKZUEBn3UA9uotkBQuh1Azda6flwUxApN0O1wQ2JiolsGFp4wHTzz5CzUH8OHtPsfBh0c3rtU0p8B4AL/xpZex9LqbYZaKkJ2oi2gl0eLgySRI2lxX3V54Tb2QzbqRhtvlyjSmgN8Pj7ELztrtkM29B3yRZBpP9uJObaQOnh1dNOMeCFInL+HgAD68/eMAPjy6ca2mOQXGAngSQvP19ZvwlYfvBW8El9xc14Csgjz4HQ48+dTzeOLHj+HooUosXjQbNQf24RxPi2vieBBkF6G1qx/5afFTEujG73HBdmQdhJo0SIpXTHNKX73Tc9Ttg9fUA8WcOziJy4hjwAF8+L8LzsiOoR0X6Cb8M3TFtxwL4AlQ55SV4bBFiOXJ50WFPq8X3b0DSEnS4d23PkCXy41vPHA7as42YkZRFo6d7UBhghx8Qx8OdpixfMVCCAX8KQF4ujk+HzzGDjjP7oas/EbwlVeGq9UVcfB8PtiObYA4rRTC5KIrYkmhLGLbex9j6Y2rcPL0OeTlZiBWE0Ob7dl7CEX52ejXm+D3e1FSWniBmxzHwYdCYaYOB/BBAB862biaHAWAjnP1qGvtoOFzC2bOQVrsecteJhZ9LNZv3Iq7bloMvcmN3p5elBTn4MiJeuRqRZC67Oj2iqBNS4c2RjF1AB/YLGKR7Wo4BJ/HDmnxavA4MfAlPcbewR566ZIUrYQgJrIYCpd0IZMc/PSxU+A5nciZXY76+gbA5UV19SksnDULqZlJGHTzcHjPHvAUGpqngePgJ0ngoOocwHMAH/7p4VqOSgG7aRAHjx6HRK7EwhklOFTbiOLkWFTW1CEhLR2JcjEMPAmy5XzwNTr0G01IjFVPOcCzk/XoW+FuPg5hUj5EqSXcLl4CCrjaquEzdkKcuxB8OcO9Xi3F4/Gg4chxpM+ehWO7d0Obkony0jx4PR74LEYMeIRoqDqB2IwcFOdlcAAfwcHgAJ4D+AiOz9XdtPXMGVQ1NFMilC5cguz4yF7U0TSym3Bn/H44G4/AO9gJSc5CCDRJEzbhKkRGAZ/NTOntM/XDDx+keYsBwdXr3x4qNTkOPlRKXViPA3gO4MM/PVxLvPv8M3i/qgEP/td3sbY0srSdFxXgA3vnc1rhqNkKUXwehMmF4AmE3K5GiQIkX7vPqodvsA+uzlPgKzQQqpIhzJwBHp+jc6hkdpuN8Nesv6C6MHcl+HGTT/DEWdGHSvnh9S57K/rwlj11rbxeD3p6+ugAxEo7ITERAn7oPs3G/j7E6OIR3IS4T5FYz06TEdIYNYT8ifM4W0wmKGPG504H9f2wOt10rgpVDNQqBYwDA9DExg4jkMvtgVgUeLn5/WjvNyAtfngdt9MFkUQ8dYSNYs/rNnyIejMPK5fMxeLcyLjgSwHwLCm8A12w12yGrGwtBOpEzpI7nDPi88LvdsA7OABH/U7whEIIZFqqY4dIcoGnRThDXI1tognIhH7R7I8LdBP+ibzogW7Cn+rUtOxtb8KWfh7uL0/H7rf+CXNWKW5dOi/kwX7+yEP49guvIU56nlvobqlDlyYHxSInRDI5BCEEQXnt6afxyGOPjTvuU9/4Ar7wu+egkUvwg8cex5N/+hNETivkiuGBKJ56+Q187ytfYPry+2GwWKFVKc/37bDisR//Dk8//cuQ13kpK7678SPcdfvN2NPUh2WXeTY5v88HR/VmGh5VPveOS0nWy2psn9UM++lP4HeawZfFUgNGqlcP4bd1WS30Ek02moDMAXz4m8hx8OHTbtSWBOC3GYT4XHk6Dr33Djp1WWjasx1rb7sVf3v2r3j27y/gjoe+jp996xFsPdWAZekaOIsWYIbch2f218L//sv49q9/jzfe/wzLizKw/nAtPr+8FI3CePR+8AauefSHeOOZv+HOtcvx5md78d1HbscTr32EbywsRJsiGXcsm0Pn9fT3v4vc2x/EgVf+isf/8BT+sX0/Hr3nBvz5D8/i0e8/SusQgH/kqb9Bp5Rh78b16I7NxJkP1uH261eBn5qD/zz3DB56/Ed49V9v48s3rMYvX3oLT/z313HTr57Brkc/h0+aBiDqboKuZBbe+/c6/Pn5P0Epmli6EGWST6o7l8OOTzbvQnlZIdIy0iEWRiZ2vZQcfPDCfVYjHDXbINCmQpK3cFI0uRoq+x02OOv3wOcwweeyQ1a4CjyFGnyJEghBInY10Ciaa3SbDPBVvxVSl8LsZRAkl49bN5oXBo6DD2lbRq3EcfDtTfjblqNYmqkDTyDG4rIC/PrVdfjF97+Fyk0bUHrjHdhw8BTuX1SOXz/9LFYVZ8FZvBAz5T78Zd8Z4INX8O3nX8Unr7+MU01NMFn9ePLxr6Jbk4PKP/4YeQuXoUcai3tXL8Erf3wKN919C1qUWVigk+ClDZ/iq3dcTzfmtb88g0e+89/wdpzDGa8Mbz7zPO66eTWaxbG4ZzETSWoYwG9YB318Dk5ueAtf/fqX8fM/vwBNfAKefOJHeO71f+KLKxfghb3VeOKBm1Hw5cfxaJIftz3xO6Sp5fAHOPg//+l/wz85F7HlRx9sgkYXi4T8EhQkqCMaeboAPFmE3+uBu/MMPD11kBVfQ12WrtZCJBuuxsPw2Qzw2y0QJRWCF6ODQJVIxfBcmVoKjGVkN9qoopKbIchcxAF8gAKckR1DCBroZmqP6eR7D+bgaWu3Cz/9+W/x81/8BH964kf43m9/j//61V/w9KNfwm9f/AdumJGHs+IEzOYZ8U4/jwL8NXfcjWaBEitzEvHLv76B//3B11EvTkHd8z/Hwge+hA+27cd3H74LP/3l7/Dot79Iwb9CLcRLGz/FV29nAP7Zn/0Md/3gJzj4/FOY98g3YTy2F7/esBOvPvcUZALGJoAFeKXXhZ/84tf44f/9As//9Ancc/dtyJy3FNuefxppN9yFLVu34ZE1i/HSgTP44X03UIB//fqZ8M5cAUXHWbRJddjz7vt4+tnfTp5gl6DFjk2bUN3YjLX3PoiCxMhAcDoBPEtKn9MGV/0+8CQyiLPngye8PGwjIjoKXi88vefgterpX2F8LnjyGIh0WeBJ5JzoPSLiAl2NzdCmpUAiEKCpuR1u8FCYmwE4bbB6eZDJpHAZDWg12lGQnTqmmxwH8BNvBAfw0xjgzUY9ztr4mJtyPvKYsasTr7+9Djfd/xDyk2Px8vtb4OhswsNf/CJUEgHeff0NqIoq4FUogVP7sfzeB/Hxv9+EMrMAAnMfVl93Hf7yzHOoKMjGzOtugrG+Fpv2HsTDj3wZAocBJlkc0mR87DtZgyUzGR/pgzt3orelBbp5K7GkJBN+2yCeeXsTvvOlB4ZO2La3/4ljrd0QKWLw+QcfRLxGgU/e24g1N96Al/72IpLL5+P21Yuw/cP3IdIlwS6S4rrZJfjlvzbiyS/cgw//8w486kTcft0K7Hx/AxIWr0FpQmRuZxMf/8hq9Ld3IC4tFaOJmkyGQcRo1YDXi4PHTmLevNk4fbIKRTNmoO3MafRb7ZhTkAOeOhZmqx0apeyi+cGHs2p3Vx1cbcchyZwLYWJuOF1M6zZefTt89kF4ehsAoRR8hRpdmdv0AAAgAElEQVSi+HzwVLGccVyUd66+oRkJKjmMegOUufkYrK1BzswyOLs74FFq4AMPXe3d1C++uKyAA/gI6M8B/DQG+FD29dMTdbh+VkEoVaNW56ff/z4e+u4PUZAUWXKVqE3oEnW09V+v4ZPKGjr67d/4Dpblp9HPTrMZ9b2DKMtNxaYPtqBoRgmEZiM0BUVob2hEV2sryhfMh6qvBXpIoUxJhVYln9YAT9bl9/vgqtsPn9MMSf4S8GXT+wI25rHw++FzmOG3m6gaggA7T6KAOG0G+Npk8HjT2/bjEh33qA2r79NDIRWi4cw5KLJyYW5uRNHMErisVshiYtBWW4dP9+yF2c3D9//7qxzAR0B5DuAvc4CPYO+5phFSoKepGYnZWaP2QkPV6rR4f/NB3Ly8FHv2ncLSNUvRWNuA/OI8GBobIHXbsb3JgBuuXQo+nwev10//TvfitxrgOP0ZhMllEKWVTn+Rtd8Pv8cJeN3wtJ+BR99IdeeixCIIUooAzic9oiNHnAVGJlsar0Ovxw2L3Qm1SgmbxQKxXAEhnwe/z49Bkwkx6hjweTy43R6IREIO4CPYHQ7gOYCP4PhwTUejgL61BU8993eo41PwnQfuwDMbt+K7X/0c/v7cS7j3q1/BkY3voV+djLvyY8HPK0VNQxtmF2ZOew5+5FoJWDoa90Ox8EHwxNJpcxj8bjc8HbVw99bC77bB72XiM4gTiiHKncvF4J82OxXaRDgju9DoNFotDuA5gA//9HAto0qB6WhkN9EC/S4HHKc+AUQyyGYwRpkXo/gG9XB31cBnG4Df64Lf46YqBLEmHfykPAriPCH7TxiQMkx/6cjFoN3lNobb4YTA2hHStHkKHXjS8b1ZODe5kEh5QaXL3g/e6XDD0G+FQCAAP+DP6vX6iPaR/p/o5nwkWpXfD6FQOFRnJCWImJUYXo1XSB/kn8/vB4lYx+MLqJiLfEdFXuDRZyTSHDsXtj+vzwfybzS/a6/PC4/XB6/XC5/XE95OBlrxBQI6H+ImNFohKxQLRRCJxVS85nQ54YcfIqEYvIComQTSIesi/zxeL6RSERwON63Llgv65/EgEonpugltyFqCC/mez2f2iLyyBXw+nC4XpQn5QsBn4ntLRCL4CK1GtCfPSFuyh6TQffD5hokZWZEjux/aeHlEtAyl8eUI8ENn0tABZ8MBiNLKIUouDGW54/8+PB54+1rgMXUAHhf8bif8DjPAF0AYnw++QgUIxOCLZeDJYpjQr5wPesR0n44dRBOQyfqi2R/nBx/+ibnofvAswJMpE5An/8iLn7zkGVA5b3wzls5JIOSR+wDVp05UWM88T2AMCubEwCeI0SAgT+oREBsCRBJu1uuFKABQrN6WXEacbjcFKrfbRSPFTVSYORAAHl6TRy80RC/GrH+sIhSKaFsyH1JIGyEBeAq0ZD3nO2Ztl2x2xxBdAwg7YnAG4AkhSeap0Qozjoj2T/45nA6atpXsEflLQF4UuKCMBHjSluwtu4fsxSp4nbSfAO3JEjiAn+gkgXLRrpZj8Jn7mXS0xKVsnOKzmuA1tDFidI8bPtsgfHYjBHId+Oo4qhvniaQQKOLBk6tAziQ4A7iJN+IKqxFNQOYAPvzDcQVw8B4Y+i30xU9e8CNBIBTSyJQi2C2Mzm8yheEUxxYhjiSuy+OhABoM/AQMvQEwngzAT8ZA5sI1EbDkU+75PN0I8ALCEZmyJDIhTIPWocvAWJIBcjtgAXYsGgoEQro/ZAyybhe50JALBqWJgBlfKKIXFALwweDNXt5YAPd4PfQuRPpipA3kMsVcajgOfjKnmKnrNffD1XQEAm06BEodtbqHzwOf3UpTpPo9LvCVOvBEIsqFC+SxNGoeRGIu2c3kyX3Ft5iMDn4sYkhv+NXQo2heGDgOPvzjd9E5eJfTg4E+C50xK8IdKR4PXg7hnPmBQC/k0JAilgrgcgwXKY9GAipODoiXJyKRz0+4aIYjZgsFJ8p7M4w6uRsQ0GdLqAA/0dihPCficgKqXp+HToQCPY8PCRHdBy4c5DtCG7PZQcXuvpFi80C7UMYjdQh4ExUFFf17PHC6XQFpAY8CtYiAR5D4nUF/HlUNELUCAXnSzuPz0rkSOrIXlODLhVDEh1wlhlA49a5Tl7OI/sJ988PZcBg+uwF8sQLCuFzwY3SAQMRw4ly5aingMBnR0tmL9Ows9LS0QKhUIz0lAfD7UHe2AamZGbAMDECi1tL4EBzAh39UOCM7hnY0kh0B+MEB+5D4mOhoWT3tSBITQBWKBXA7vZRDFMuE8Lp9Q5ynf3S1dfg7NUpLKhYnOnzC/Q/xnExFt9tNfzBTXYienoAtuXwQ0Ca08Pp9IBx2V2cbzp4+gTg5DyYXD3MWL4FSroPD7YKfBfiA1GKyUgSGCxdSMTyrRiFrJRcnKtkIkh7QDHo+HzxEDOzzQSgQ0ksA+ez2EGkLcylgRfeMvQUPcqUQIgmpd3Hc164sgJ/qk8f1f7lS4MCOfcifVQadVIAjtW2YVV4AsVAAb3sjOgVKpMYq0NJtgssyiMLSIg7gI9hoDuBHALzJ4BjiOlkx/Wj0lSmEsFncVNxMDcYCnCqfpIikHC0jPp8scI23l4RLlVDd9PnCGpG5iaFeACwJR03BLgqGdhOdLQLwjL48YDpAjQa9IFKHvt4eCIwNyEqJo9x1DxKg1MRTgzgqnh/BtVPDQjCXlVAKuz+EIydlNDUHSx/yjIrq4acAz4I4ezkIBnepQgip7HyMcQ7gQ9kNrg5HgdAp4HFY0NI5iNzsFJzYcwCf7diFHzz5I/peaO/uw55NHwHaZDxw940cwIdO1gtqcgA/DOC9sJpcQ1bX9KVPwHIUxCH6ZIvJPswanKUuAT2pWDJkCBcpyA+BFFEBBETP7FjkgkH0z6zImxoEBhkIXiAKj+CwDGsaAGfGo4AReROLeQKcBBD1A304sn87rp+bB4lYSAG+3a1EXGIOpRmZNwuqjHjfN2T17vZ5IeTx4SYXBd/Y6g6yLSJixU8APrBHpA35yOr/Ce08HtLHcENBxkjvPIgTdYsihlj/EwPL4SLkqxHgvR4/qMHoNCjcXEbfhOlEl8kck86aM9hw4Di+cO+teO9fb6N89VpUFKTDaTThb2+8iYe+9Ag2r3sHpcvXoDwvjQP4yRB3RF0O4EcAvM3sHjLKYgGIVBEI+SAGFaRI5UK4nF44HS7KjQ4pwgPW2zwBY4FNCgGfkcZmk9kv2j8VwzNGbARMiViaFKJzZ7l0lnsd0nkHrMBDsaSfzHzYukJiEMUj0dc8VNRNuHjCSRMhQsvp/ciIFUMqZjhrtjSYBcjMLYfD4YQ7YC9ALgZEKhF8CSLcP9GLk37tTsdQe+bywNCBNZCjbnoiMi4DRkSnLmQlGD7SD3FZHO4qF2xEyewtD0r18DkEz/tiAXw4+8C14ShwpVOA08GHv8McwI8D8KyBHTG0IiBORMgEt50uN7weRgxNOWZipMU4rwe5VlGzLerKFi7Ak74dLhcTxpQAGzH+4zH+28R9juq8fcTfneFyzxvdjW+RT+tOYLU/7pEK8lOn+m0PyQfFQ3XVUWRrhUjRyi5wuyP9bTneiJVr74TH7YWD+syDXlbEI9QOrF86acP41jMGcEQqQv6StXvcbiYWgIiRHrAAH7yu4EsP627Hujuy9eVKETX+G69MZ4Dv6eoF32lDu18GrYSPuqYOzEzVwiqQIFGtpLSrOtOIxQtmhP+WCLFlT3cfjIMmaGQiSJQqGARyuDoboNMlQy0TYFvlWVy/Yn6IvUVWbby5DOj1yMhOh0QiHfWcRjbyiNZeD3r0gxjo6YPb7aThi5My0vHZug9xzT23ov5MAzIzUqBQTn2cBUwwF5/TiabGZhSVRB7HIJo05AA+fGpyAB8M8A4PLCbXEIdIHhHujy3kZUlcqqhf9Wi+4cE+39TXWkgBKNgXfDJbRQDK6XFTzphafLvdVEdNRNqMO1fAmG4ynQbVDRfkqSQhEIiG0MfhsKP33AmUpMUEvTAJ5A8vn+yvwtyVN0KljB2iK6sLH8kxU4M4PxPQR8DjU7VDsHrC7nBQqYZMLLnAoI60GXmpCrbmJ2ORS5tMSVztJrbons4Ab9IPoGvABF2sBnE6DbZs349rVy9GZ3c/UhK12LV9H7KLC5GRkhjmKQm9GQFVs8WKGL4P8elp2N1hwYoMOfT9Npw4dgwWpxMzFyxCVvLUJykaby4qtQJdzS0QJGciLUYS+gLDrNla3wihVofe9k4UFGRDLpeiesdeFK5ciqrKUzQ9anFJfsi2J2FOgzYbby48mxmNfWYUZKVEMkTU20bTrY1MLpr9cW5y4W93tN+rJPaMIODVNnJW1IqeBLohVvRiMWM0xhpm0c9EJE6sv8eI6nZBh3ziJiaZNPdOudchqQACnxkxs9PppBx7NEq44E7HDnDwjIuaG7VHtmJ+UdrwSHABrjt4rifONoOvjEN++Xxit04t26khYlBd1n1w5AWKtYpnaMODzWEHj2HtIZUwnD27Z0QPT63iiTdB4HPwJYuAOxHJh1qifRBDHTeUeo0tnUhLjoPf5UJNtwEeCDErMw76gUHA7YFSHYPaxlbMnVkUSncR1Wnv6EZCgg4W4yDReyBGq4HfZYXJ5IIuXovu7j4kJcVHNEaojceby8CgCRL4EJuVBeUU2xn4rWZ0WD1IilWhq6kJAr8fKfn5aKisQvrMMjTUNUEpkyIzm8lEOJVlorl0d3QhIzPtolw0JrPOaAIyB/CTofzwuldAoBsmVC3rHjdkeU046RAjw7EASC4JRBc8nh/9SFKT8VwkUYaXZFEiOm0hBXZWikB13j4v1V/7SQhdCmoTR6sLf0vHaskbCkVrNA4gBV1DUfVICwKmVE/OWtYHujlU3YDZM8rQZbRDm15KA8oQwzwqIwmoDNi2o40czIXb7Da6fsLdEx08S2cyJpGwEIAn9YnBHpElsHYLJG5BjHZyXNt0Bvjo7y3XI0eB6UUB96AevsqXojapYKASL/g6eHJt2H1zHHzYpIu6+3FIHDwbi56ABomvTsTEVF8cxLkTcfF41ulUX0z1e+eF1KEAPfHJJlw6OYB8AR9yKdFlM4FcyL/gGPms8R2Z36UuJw9twYpyJm0qqzog6M5y2+wVpLWrHzKVBvFaNVr6TEjKqwAffMbgjkgFRkS+G2tdjG2Ck47FusiNRd9gSUU44E7mwAH8pT5h3PhXMwWioYMfi36S5Y+BJKgJt3AAHy7lov9eDRngJUEiX8JRuwKJUdjkKzQJyhgx0ilXGQijSl203IxOn1jTU2OwgG88C/0E/NjLA7EYZz+TeqQN0TsTjpQYmwVz8iw3Gz55o9ey6uhuLC9JPg/wBBSDItixwE/W1jZgR0ZyAn3e0jOIlMI58NM86BPrwqm4nYr0GUkGaw0fykqIF4RKE7pYPrhPDuBDoTBXh6NAaBQwNTegyylAckoiTp88BchUWDSnBH6fB41N7UhITATPYkBlqx7L55dHxU2OA/jQ9ma8Wpe9iN7l8MA86BxmtEXAlQDLeYtsxnJ+TA4+4MrGhkL10khpTKHcLbHEp38DoWf5fCqSp8DOgmIgsQ2Npe73QyQQUnc0oiYI1QYg8u0cvwej0UDnptXG4kzlHiwuZgCelJGXD1bsbrHZYXQAqYlxAW8DoK6jH1kl88HnjW/JPtpsyN4ER6wba8ZCMR/KmPDAnfTJAfxUnyau/6uJAh+8swEVs2dg0GBGesVMGM7WIqusGKc/+wQxZRUQSyQwG00gaWKLywo4gI/gcHBW9AHsZULVekH84Idxb8QHPSCeZ32vCdjSF/8oaUjJ94JAAJVxre0DYD5ST0197wPcPg0iE5TFjgmtShKjkGxyHnohiMhYLoyD09VUA57DgL4BIyoKM2GyOZCkixkWJ59eZgLWAcHGbZW1TSgtKqRSCVZsT+qdajehsHT2pMwJ6F4E9P3ByyABdIIjCBKxPOHcIwk2xAF8GAeFa8JRYAwKVO7ei7zSEnR1dsMrj4G5pxvlM4vh7OmAMDEdfd29GDDo0dWtxy03X8sBfAQniQP4CQCecqRs2NehHO7EJ51Ytp/3QR+2B6zufQxXOoYz940u5g9EWKNi/hHpVocDmQcOhyOQN354LvNwz4PDYQPPYURHWyM02gRqCU2C1dicbjjcPigkQqTJHODx/Gju6kd+xnmunR0z2CJ+5Dz2VTVg8ZyZw7h8amPg9aLbrUBCQmiWxGNdauilIZB4hx2bgDsRz0dSOICPhHpcW44CIyngh8lshUqlhN1qhVgmh5CkfwRgMpmgVKmooa7H7YFQJOQAPoIDxAH8BADP6pKZ+OqEaWYCzhBdOxuQhYZTDSH3OmnGxm7nBXK6Ez6U1edTXb1IzOShD3DvwZwn0Tt7fSSWOkmHyriKkbaRcKfs2SHrazx9CPNy4y7ob6QP+aFT9chNT0acVjXs6E3k71/b1o/CnMxRj2tTZy9is2ZCJlWMe5xZ33hCbhJEaLxgqhKZADLF8Gh64fxWOIAPh2rRbXPmyGH83/Ov4l+v/S26HXO9TXsKcEZ24W8RB/ATADzhLqkhXIB7Z0nNJCnxjWtNP9q20OxrAiHjCkej3Ampbp30RyK10VSlAYkBG+mN7Yf4jROwoZns+Hw43SSCnJ/JHBdBIeDe39WCvBjXsMAvY10cyOWjqbMPuWlM8BQC7PrePnjFUiRohoN+8LQ6jQ5IhQKotRqM5Kntbjfa+63ILJo7JKonoXiJqyApwVw7sYkgYwanzx25fEKjmNjoRCrjAD6CwxWlpi/+/veYW5aP9BU3IUEhxqHPNuPDwyeQm56Khx+8B5vXv4udp+vwP999DEkjLp5RmgLXzSWigNvphsBtjNrowTH8+fJYwnWF3TdnRR826aJu2zShFf1oOngm4cl5VzQCrBRwSBAVEgs+yIhuUkslLl4iMQV50g9xkSPGdB6/j7p+ES6dNe5jOVXy/+BCuFcHidUeovRgrPl1tzehSOseFsHvQsA8zysTsK1ubKfzLMpKht1swUGLEzMVYmhVyiCDRMDP8+P5l9/HrTcvgyY2HpUH9kJaUoEFJJpZIDkNsXE42NiGeZkpaDDykZWVNwTqxE+eeBSQqHVsjPlQ6BwN0fz5y9zFSRcbyrquxjq2rjZ88y+v44+PfgWPPP06PvjtY3j9oz344q3X4C9P/QWrFlVAn1KCxSkx+NIv/oR//fqHVyOZrtg1c4Fuwt9ajoNnaBfIB3+hkR0BX8KxEm5xZPhTIjJ3EL/1EKPbsdtEArww0fL8FNzPZ4ILxK4JEuWTNmxKU0kgqQoBRDaXeTSyxfV0NKFQwwA8yy0HHynqwhYwaiPfs6L4fqMZNc2dWD6rEO0dXXjls924Z0YuvvW7F/HjX/wAS3LT8OmeE2ht7EReSQ5uWrUAVWeaMGgyIUnGQ2xmHnQCF/p8Upzt1cNr0ANmC5545S2oimZh0fyVWOQyYO7nH8JkInULhXwow3SJG+2nxHHw4b9gotHy07f+iV5tBop1Crz485/g9//8Bz49dBYP3LAcLz77N8wtzYEprQRlWgl8AhESYzXRGJbrY5pQgAP48DeCA/gggCcHyWEjMd8ZVzgayS4A3oSLHlnIMwq2JBBNwLJ+rK0IFjETK3mpWAyH2wXvGOJ1KsoXiqghHwlyQ8E3YHLPBJPhje2LP8nz0NlUg5IEZn2jJW1hQX2kxf+gxQa9yYrMBC1+86fnEJtXjHivDefaujFr7RpcX5qDjZsPo6/mOFSzFyFR6ENJxWy0nDsHnciPuKx8xEhF+OFv/4T5N96CPJUYCoEI67bsQ9HqW3Hq3dfh5Snx6K/+b1IAr9ZFRzTPcfCTPEhTUt2PX/z0F/jZ//6c2lsYz1VjQ5MF6vaz2Hu2CUqJGD/+/n/j5WeeQ01HFx7+5n9hYUnulMyE6/TSUGAqdfChrEh6w6/GrMaJ6EOh4Oh1os04hSCi98Dl9IHETnW7Gd93Cm6jBGEhj6gOnlwCiK88CWU7RuGT5DAkI1xAdywRSyn3PjJCXgBhh3y7yRg1NadQVFg8as/RcpHrqK9EaYrygjEE1LJ1/Jzgrd16pNPkITSV3rBLAtshmWe/1Ys4rXrYGCMvDOSh3miCR50FpSJmWPjbUI4RsZYnh0YdO7lQtBP1He2DONF43POJKODHr37zB6QlJaDH4sLj//W1iRpwzy9jCnAAH/7mcRw8Q7tAshkPLINOyFUS2C3nAZsFeGpJH8hHThoR4zY2otp4keWIrt1PLgkBaQBJ/+pyuYYuEMeOHYGhtx1rbriDWtmTCwHxte/uaMPxk5VYsmQlVKrhxmtEL01Sx5KLAvW3j6B01B1DaeqFxnFknhfmhBs+UEfvAOJiY4aM4YhefeSVwO50wcuXQSEnF5vxC6HjyU47Soonn940JpYknTkvhZhorFCfcwAfKqUuXj2nzQaz3QGtVgvmInp5Fn1HG47WnsOa1SsxWiIsU38f3EotdNILJYiX54qBs5UnoE5Jg0YhRm1LL/JyUqGUy2DuaINVJINGLkFjey88djtmVJRNqZtcKDTkOHiGSpd9JDsnSRc76IRYIgSxtBwZGpaIysl3LOCT/xOAJ0DLhF0ZvVCROp9wl+f91YP19pWVR5AgcaHH5MKMecsglUqp+P1szUnMzdbiZIcFufmlQxcCmq5VKIZYxPzomQQ1BOSZkK8EkMhneumYwACPrMHYeBh5qXHDJk/DwAbF0h9rbe09A0hLGhHL2e/H8TN1qCgppPYFr3ywHQ/cfB3cHi8cHi/VkRr6esGXyqGWidE3aIZIIoVGKsbJcy0wuwWYs/Caca3kR86HTFWlkYAEtol24QA+2hTl+mMo4MNHn+3GDauXwOFyw2C1A2IpTHo9BH4fVV91nauHJ2cGEoUe+IRiuCyD0Gi0SNTGXLZE/HDd+5gzdyZcAgmUUiHO1DZi7rwZaNi5A7EVc+l7wud0wTZoQtnsqQ1VGwoROYC/QgDe5fTAbGSSmMRopfRzsA84w8GTnLPErYJxT5tI9x7KAWpqbkRZgpCK/I826pGSkgaJjPEHj+cNYGDQgj47H/EpWfD4vFCpNBT8qHU9jwer1YLOusPwKxKQnVs8dJGgNgTe80Z8o82lvaEKZckXctbBWd2CVQEj1QI1TR0ozkmjdGIvBMQm4XBtPRaWFaO1pQlP/vUtvPTnX8HR3YFmtwCl6Uk4uu8Q8suKMHDiKBIWrcDeM3Wwd7TDr07G2utuhVQmgsc1uUQ6JEscB/ChnDiuzrSggN+JrTuPQWwbwKA6AXs/2ojMhWsQl5KMnqOHkJqahBmpsag0+XDwsw8QX74YfJEAP7jvhmkx/XAn0XKiEpLYBBiMJsjjE9HW1ISli+fCZx2EweGH2+uDRMBHZ2c3SsuLOA4+XEITKbPLC5E4fDfA4KEvew4+GODJwmRK8ZCofigdaSCtKbVid7upe9u4hU2dOo6lvXHQiCSBkUaNY8v+ul6UlFXg0L5tuHZuIQX0M00d6DcMQhCTjFkVc2lVwq821RxGaUYc2nv6ocqcTdPdsoUAL02WMwon39nRikzJIJQB0XnwZWZkRLpgfXkwyOsHLbA5XUhPHM7FV56pw4yMFMy792v0h7zn43dxrOoMblu9hE6NSA5MZjNUCiVqGxrR7Xbj9z/6GfQ8Kd7ZvA+ZMhF1Eww1w5xYKoBcGXlQm9H2kuPgI3jDcE3HpcDOjRvwzs5D+PXPf4wfP/Z9fP77P0GvzY6e40ewMCcZb3zwCT7/3R/hjV/8GDd983tosZjxteWzryqqcjr48LebA3iGdgE3OSKiP697F4oElCMkSWgCQm/qi03BPZCAhoigacrWMUThRKdOUscSnbtnjMsAEfPLLS2QSRnjMJKUpcUmRWoKwxn39nYhVWKjeipS+o0WbD5Wh/S0NPgcJiybkcfoIUl0O7sT1T1OKgU4fvwYsnNyER8XT0X3JKgOW0wmI1S2FsTGkD6DxNqEEx9hVMgG+hlLZP/+rmO4bSVz4SDF5bDjTFMbDUWZk5aCsw1NSM/Op2oMuUSMXQcrUZqXiY6+AeQrBtHQ1o0msxhrVq5EdacNFRXzA7sCEDMDfwgmBiqtBIIpEM+TiXAAH/4L5lK0dHe3472T53Df2hWXYnhuzChTgAP48AnKAfwIgLeaCEfO+oP7IJWLQDh78pInuiFSCFdJoqzRmwGPiUk/VmIZkVgC4r9udzrHDIrT3NKI0njBkNV4W98gVKkltP+q44cwIyMWapV8mPEa48YHGnmOzCHYyI9NSEND3pKUtV4fXG4PGnrtyCksp/2ePb4HCwqYSHTsOsaLIz+WxT7pt6vfCJFQgJMNrZhfmgudWoXmzj4IJAr4iY0Cn4+EuNihOAJskphd+/djVR5zaSGly+iAXrMAeXkF1KaAtCPro/YN40jrBUKSUCa6lvPBPykO4MN/wVyKlm+9+Ra8cg3uXjkXHxyqxmD/AAQuO/wSCb70+Xsm8Au5FDPmxhyPApwffPjngwP4UQA+2BecAJsiRkyzzLFc+xAoMqZsFNxHCzjDxJYnmdOIi9yFunDC+VefOoGsWAkyEs4H57A5nGjtM0GdUoBjez/Dynnl9IIRo7ww3AvrE8/OiQX60az6nW4PWroNUGl0iPEboZANB0W2r0jM1IhvfK/BRJPRrFm6cMyTSea3a8enWF2WNFTnXK8VJu1cFBeXMXH+AwGGyBuZL+TB7WQyxY0sUoUQUtnUWRlzAB/+C+ZStHxl3YdIgx0ulQ55Cxfhn7//C9rBw8Or52PFNashiuSAR3lBxrfegWXr9qFe0155kX5+441/Ijc3B0uXMiqtsUpjQzNy8rKiPKvp1R0H8OHvBwfwIwCeiOiDRdSEA5bIiAGcH1aLcyjUHBFXs4lo2Lj0LJdLre9ZkT0NUDO6hX1jfTVmpMVcEBvI+ZcAACAASURBVCGPTIkCYHUrikorArHmeWiuO4ll5dnDdjsY4CmoB8Yby22P1N+6vxKrZueDuMEFF7vTjb2n27BqZhYkAQv9cI9WV/8ghDLlBb7vbH9WuwPN1ftRnqkdFmfe7vKi1ZeOzLLzLzYSTIi67PF58JNY/AEejCbkETBR60auJdx5j9aOA/hoUnPq++ro6UeSTIBjjZ1orz+Lqk4T7pyTh26PANesWDSqO9rUz2r0EQyv/wPmTzcPPcx4+036ua2tA+npqTjX0ESjXXpcbqouVCiUiI3VYGDAQCWNDXVNKCjKhdlsRkFhPoTC6BhUXSp6jDau26SHr/K1qE1ptPgb4XYe3BdPJIV4ybfD7Yq2i/ZlhgP4EQBvHXRTIGELdW3j82hWMovJSb9mQ7e6afS64LoMJz+eT3zw7jsdDjTVHoVM6KWJWmLcdghVGsTHKNDf24emLj1iihejrvoYavZux9pbb8CSkjw0t7Rg0O6EV6GG1KRHbGoaZDw/mrp6ofZ7cNrqwM1zK3B83244VTroYrXQiPgYcPuRoZLjjU078MCtK+C22uB1O9FttiM9PhZbD57A3Xffj+3bt2Hl7EK6DolYhJ4BE/2cpBseqGaik3zqXAfKigtHraY3GKBxNEJERPABw0W24oDFBX7RXYy7IDVODKgjCPdOGHhCci9A6K+NlUfNSnSs9XAAP9FOT8/nxJujrb0DyekZEE+RfUakKx8L4A8fOoLs7Bz8/e8vITc3G/G6ZGTnZiEpOQ76fiP2799L3kSIi01A5fFjUGtVePDBB6BQTCaoc6SzvzjtL7UOPtRV8kQySNY8EWr1UetxAB8++UKKZDcaB0+GlEiFIH7yQz7wASAnem6iL2b18EP+7ePlhA9ag91qwStP/wz3PfQQFCIBztadA7xOzJw7D7/+zdP4ye+eQ7vRCH5PHXq6urC4ogw+rwfPvvoGHn7oISr6rzxeDZVGiRS1GhK5DMK0FJDM6v9450Pk6CToFqmQLBNDp1bA0d6C/BVr8NqmzciWiVBRkofqxlZY7V4sXboc8XEavP3uJuTlkGhyUtisVuTkFuBEVRVmZcdBp74w4t1YW0LocvhsOxbNKr2gSvXp0yiPd42pDz3d7UVyxc3gi8U0zgBJxEOMEYlKhGSYk6vEsJpciHZY2tHWMh7AdzR1IDU7ddKnMtouJ5OeANdgWlBgcMP7sO4hYM2UlKf/QP/29PQiMTEBGzd+SENUpySnITUtGbo4DUwmC9b9Zz3Kysshk8ih0ajxwUfv4zvf+TZVCU73suP9D9GuH8CiNWvRXnsaWTPnICtRg/rDB3H4bCPmLVuBzLgYHD1VjyWLZl9yN7lQ6ckBfKiUYupFm3GaEOCdDjeMehv9kbBAzga7EYoY1pHEHmaN2ti/NCa913uBT3wogWbMg71oqjmOeosd89LicfBwJRZWlCIxIQlv7zmJL9zzOXSaTOg8tRfNjc34yn23obOrk7qXvV5Zj+uKMrBp804snz8LCRIx+FIx2vkSLEyMxcld2yAvmon+7l7ouzqwoGImjE3nkL9wEU5s24adehukXiesBiOuu/4GxMbFIy1Rh0GzA+oYJpAGK/YnF5ddO7dg1VzG+C+UIDik3vt7TuDmVYsvsMynfZXEXcC9Bx8Ri8MDR+ZNUKpGD+pBpCok5/tUl/EO4pZ/v4V2CLF41RoUJmtDngoH8CGTiqt4BVLg+LFTSFXLIcjIgbGmGunFBRBLJBg4ewaCzDx0t3bA53KhuKyAA/gI9p8T0TPEC4SqdcPQb6WZ3oL93mkQFz4PIokATvt5Lp40JIFn+CCW9D6a1/2CEohZP9Yekb4r936M1QtmUfF+TUsvEnPKIQgEsenu7oIuVkcvFfauWmQmM6BIuGMS6Ib4k5O5BtsNkO+oLzxJSOP10sA8BKC9xGgt4JdPs8ORIDk2O0xWO9WV9xkGkZaZP2yqrPic/F3//vu4Y8UsajPAaDEmtlZ6d8dRvPzyS/j1H/+AWRkptO++ASOc3dXIiGOC+ZCye9dhpM8ogdJqwfaOAdy3gLlInO60In3hA4Hse8CxXVswZ8W11ItBFycHiT8/1WU8gLeZTOjxiZGmEEI0CbsFDuDP79rLnx7ElpM1EAsFkNBETELIJcT7RACVTIoEtQppulismT38bE71vnP9Tx0FOrr7Eet3okuigflcPQrLiiCVSXHwTCvm5yTgXEsbWtt7cM3qpRzAR7ANHMCPAvA0TCt10RIMc0FTxEhgNTlHTT7DhIv1jKp/H5WTD8Rst9ut0Hp6qa6blJqWbqTkz6GfLRYzeKYWuKSJ0GjjUF99GPMLifB9RBmhDmC9AEamfx2yDWAN/4LixrN112/dj7tuvunCe0rAqv10TQ0MhgHEa1Uoy4wf9TLAfkkuDnWnDsEq4iE/NhbV/Tx4fDz0tjUjTeNBWVo8KgetuC4vA7uO1yJBowLf70VjWx+0MgnODpiRlxqLbm8C+qHCjcuXoardgBsWzoDL5UNcvHyYvUQEv4Nxm44H8K+/8jpSr7sLCo8Di7OH02O8TjmAB9r7zPjlmxtx/WAPZosAH58PN3jw8Plw8fnwEhsMRQw8YilcYgne6jHgulnFuHvZrKna6ove7wsf78H7B6uGxv30l9+in7dv3Y3Va5bjg/c/xq233Tj03DRoQcwk1GQXfUEhDOgn70q+gNrfDPT1QxqjhlzCvP+8Xh91jSXFbnNAJpdyAB8CTceqwgH8KADPEosAPOGEWVE8saanQW+osfqF3CsBAqfbORTDnvYTSDs7tAE8HgQC4VC428qD27G0LJvWq6pvgUSTgsRUxu3l1OHt4AvEKK5YjMaGGpQnSFDX2Y3yvBwM6vsg0cXj1O7dEGXkoCI7nfqcv7PuPSxZuxZvv/UO5bC/9vD9eO/THXj4zluGWQ+zdv0jfd+Jr/+ppm5UlJddAN7sF8S9z2KxoaujGSVpw63gab9+P4xmKxwDbUjRCGActGDTkbNQyySobevDmopcpGhV8EglcMYoQPwCth6tgUIsAomq2NHRD4dUgoa9VcheUIy7V83Hv+qA+9dcjw+rGvDg9Ytgt7khkxNVysRShAh+H7TpeAA/0N6GY7XnsGTZYhrEJ9RyNQM8iZ1w6l/r0b3vAEoTdNCtWAJxRgbIi9/vdsHvcMDv8cDv8QFeN/weL/xeL4x7D2KXwYKuFdfgm3dcA+UIN89QaT+d6o0F8B99+BlmzixH1cnTWL5iEapOncLChQsxaDTh3LkG8HgCzJ135Vx0xtsTzsgu/BPLAfw4AM/6sbPibxIpTSIX0Gh3o6WQZbCNpIElonrWgcI/lLedSgYC0eRY9zbDQD8S+QbsqTqHGXOX0hzwbKmtqUJ+YSnlUgfbaiDwOXC2tQ2rZpXj39v34ZYb16Cntx91h47i+ltvgN/ugJ/nxxuf7cI3brse6zZtgVjEw/XLF2PPiTNYs5CRDLBltEsKeUZewLWtfVT3nZGWQn3PaWCdIN07+b/T5cK5s6dQnk0C5pwH2n6jGV1t9ZiRroLT4cS72w9j5ZLZOF1dB5FSidKMRMjFImov8OHmg7h1zQJ09hmgFvBgk0hgGzChpa0LQp4AiZlJKM1MxrHTTeiUZCKpcBFm5WdOaWCbkT+n8QB+3WuvI7OgELLMfJSnDU/YM97P8moEeOeZOtgOH4X++EnoZs+AYuVKiNNThlxPJ3yN+Xwwb92B/o8/w3G5BuVfeRj5OaNItCbsaPpUGAvg29u6cPDAERQWFdB3jcvtQGF+ERxOO05Vn6JRLHNyr2z/d3aXPE4PBF5z1DbN4/FBGCXV3jDDLiIRlZ2PZxLOhDkr+nCoxrQJwcjOA6PeOkzMTjj44NjuJKHJ4ICDdjgaQBKfVWrtHeDcz9fhDUkCiMU9KURCQFLDVh8/AL5QhLyC4VwzyShnMw9A5OynukgSmGbH4aPIS0rAoM0JcVIianbsQFV9G773+LchtNmw59hxrF6+FHyfB02DVmicNry1dRfSM7Nwy7KFDA4H2HcqmWBuJaOsxQ+TxYaWrn7kF5ZAIh6dO+3T6yG09w1Z1xtMVti7q+H3uiCRqxGvPh+pLvytY1oSmtb3exBbvBzxaVnUs+FilLEAvrX2DHbuPwJdQgJKFy5EVlzoP+7pCPAHDx6E2+1BcXExjh+vxNy586DVamjsAbvDAYlEgv3792HevAU4VXUScXHxyM4ZH2S8A4OwHTqCrs+24IzVAde8Bbjx4buhkIYu7Ri5x2Q+lk82o3fzVkjWXIOUa1eBHwjzPJnz0N8/AK/XjcTERHR0dEKtjoFSqURnRxdcbhd0Oh30ej21/zCZTJQOBYUFQyLkyYw1Vt1tJ87i2LnWoceP33Ut/UzsaMjlmLGlAfr79UhOTqYJqfT6Afp7VGsm57Yajfleij6iDXrR7I8YXUfTDiiacyN7xXHwzIkdFoueRlELpHYdacBGAZtHuHLG8G5kIbp4AvJDKBpUYWRIWSbtq4gCF3F3Yy8FbGAco6EfWQrG954UEt1qV9UZ3P+NR5GsioVIYMX6V19FwcLFSBD4Ua834ejhwyhbuACLpHxUXLsGfefq8OJne/DDbzwCqVDA4Hsg8M5YHPyQYV0A/A+ebsLCuQz3P9JnnXynHxiAxKWnlvWWjpNIDqSW7xp0Qa7UQq04HzFvtAvFaH2ONRb5fsDBR/KKB0a9YE3FC2g8Dv6Tf76BypYOXPvgI5ifncy8nB12HDh6GqkZGeioOgGfWIxZBRmwxMTD2N2L0pLcqOdWjsa6X3n5Ndxx5+3Yv+8AiooLkJeXR/f73XUbMX/+AgpsRP+7Z88+LFm6CB99uAkPfv5zow5NxO3WXQfR9PZbaJ+zGOttPnz5hmVYXDI8UFMk8yaie8M769G/ey8yvvUNSMtKiHtHyF0eOUxyNWQhLk5HAV4ul9MLjc/rQ3NzC/r6BjB7zkz86Y/PoKy8lBpRVlTMQlz8iPTIIY/IVQyHAm6nCwJ7TzhNR20TTVAmZ4UfsBkIZ4J8TfqwZhzAh0NFps2EHLzL6aUhaUcrQ+ALgDW2GxkmlrQjwVdcLtLH2Pnhx1sCa5Bnt9txeN9W3BaUOYo8a+wZRFwWE0+eguCQi56XBoYhhnkadzcUMumQ6HO8GPNjzSX4EmAwWeCEFIkJYxuRGU1mmGs+QpZuOGfWZ3ZDrY2jFtIbdx6Fiy9AdowUbUYLVswpRVVjO3LSkpCpi8GugychlsswoyATv3llA/73W/dj/ZZDsPYP4OY7r4VWJKDZZ84KCjF7/rzwT8IkW44H8Ls+2ARlSgbS8/ORoGbS7nY0nEOrxYW+zm4oElNxzcx0dNXUY1NNM758/600Da7PS4L3hHdGJjn9SVV/7bXX8PnPPwSD0YjKY0dx/fXX0/bt7Z3UL3v9+vW47777UVtbi00ff4Dvf+/xYf0TLtdddxamF56H8JY78MO6Lnj8frzwjc9Ro6qpKI2dvTjy7PNYbu5HzHXXQZiSCkFSEngaNRP1kF7KyTWeTz/zxGKq9iK/U7PFDJFQDKVSgffe24C7776T6rvFYgkK8vNw+PBhHDx4CMXFRUhJTYNCLkdOTvQuKVNBj4vdJ2F0SDbHqSqXiw4+nPWPzDXPAXw4VIwywJPuiF882QwC8mxaU5ZDtzmICH/ilzfjaXY+UUywtT1xb2uqPoC5xedfJmdaupGUP2dM/T8FfL8ftUe2YeHMomGUCgvkgzTrLV19yMguGJf6A4YBiNu2QD0iLrzB6oZYEQuRy46d9Z1IlQrwjwOn8cuHb8KxM00wSSS4vigTTc2dOHj6HNauXQy+1UJ98U8dOIb3Wgbx7VuXo86ZArVWjTmLFoV/CsJoOR7Af/jpdtx47QrwiKtiwPDSYzFhd3UrPMZ+eIxGxOvUyM/PhF2ThJ7WNsyaQaIEhq56DmPKYTX57mOPIz09HbMrZuOFF1/A00//ESeOn8TzLzwLh8OJmTNm40ztKTz80BexadMm5OcX4qc/+9HQWJ7eAfT+5reQ5OXDc9fd+NpL6/C7L96OnGQdveBNZXG43PjBi+vh7u3F4zcvR6JUCN+gDe7Wdnj7++Dq7ICns42eaJ5UAtmsWXDfdBPa+roxd95cCuT5+QU4dfI0klMT0dvbg7LSMpw+fRqzKiqoiHxgYIAavo1lfzOV67ua++YAPvzd50T0DO0CIvrQOHjSQCQWUP0Gg9GMfp0FWGJ8RizNme8ZAzUC+GzQHHa72BSuRN9H247IGU/yuNdU7sGs/AyoFDLU631ITmcAn+l39BRrFosJ8X79kOsda+43lkg+lOPT1t2PtKyJ/ZA7j65HuvpCMemW03oka+UozUlFY0sXUTLCrVMjU6XA+n3VeGj5TBytbYbM44YgIxVJfjc0ajU2nWhGuiYLZ+RJuHnxbOjiLr54dDyA72ppht3rhy45hXoJsMXjdoNHvCV4fri9PiYkL5g9I/s+HQF+5DkgHC6JbT4RoPldXuhf+Bt8g2ZovvAgPmo3YtORKvzxK3dCo5Shob4JH236EF//+tfw1B+ewk9/xoTzrDx2Evv27cFXvvpV/P73v8NPn/gp3n3vPRQWFGHGzAujH050TsnvrK3PiJ1V57DlRA3m5GXgS9cuQgyrIgrEpPDb7HC3d8BeWQXLjm0QZ2VCuWoN5Ivn0t/oROudaB7c8/Ep4HI60VFbB21KMtrMThSmJ0AsEsFL1JsWEwYtdlj8AngsZhSWXD6BbsLZd46DD12lNhF9QxDRe2A2Mm5ujH58uBFXMEATlzmS3Yy8/EeCPNHDE0M7BlCZBRAd+8hCjOzEQhEcLucF+ncqSgxcGmw2GwUGkmgi+HIw8sLAPnPYbUjk6Zn2gVw3LAcfaqKFkfWITzuxEFXKL4x17XA6IZVI0HJoPbJj2VQww1fbZXTCYOchOT4GMqEANpcHWpUcxOI+Vq1Cp8GEJJUcFqcbMXIJ9CYr5Yr71BWIz8hCesr5rHMTbXS0n48H8LXHj8Fgd0OWkY9ZaaFfPi4HgJ+Ijq6WNli374T9VDU0994Nb2kp/rBxB3KS4vD51fNoIiBSnvvri0hIiEdmRhZKSguxbdtO3Hb7TdTla/uOnVQSdsutN+DFv72M1atXoaqqCnffcyckk3A7HDlXkjip8lwbDta2oLm3H0uKc3H3UhKkabiawO9yw93VDefpGlj3HgBfJoEgMQHizAyo1jIGb1yJPgXO1LeiKDcNZrMFDWfqkJqVjsSkRBzcdwzzF1WgvbUdRoMJMyrKLhs/+HCoxAH8RQR4EmuetaIn4CsiLmtB4wfr4cn3YgnjF88WlpMnwOvyuAMXBfJCYbj3keFvyRgSsYTJFuVxT0onS/oaC+CPHj0EtVIBtdCJ/PTEoSUEh9id7GEkkfN2H6/DqqWLhzUlOv+uk59AJfIgVTt+TvZOqxgpuolj2bOGeAc6+Fh114MXzZhuLJqMB/An9u1Fv92NrBkVyAtK+TsRfS97gPf70fPzX8Gj1yPlD7/B8fZ+vLnzCO5YPBPLSnOGLX/n9j3UEMnt8mHJsvn45OPPcMedt2LH9t3IITkPVEp89tlmuJ0exMXH4sCBw/jZkz8eil44ES0nek4uix8fPY1DtS2IkUtRkZeGe5ZWjNrMO2CE4d9vw9PeAXFRAWJuuhnC+PFDELtcHvz2N7/H/fffj46Odpw8eQqP/s//Z+8rwOO6zrRfaXhGPGJmRtuyZJAZEwcddJJCuEmbppDuts2WtlvY7nYLfyENN0kbsB3HTgyxLZNkGWSBxcysYeb/OWd8pZE0Go3kMaU6fvRInjn33EP3vuej93seo6Pj+OD93fjGC8+i4ux5tLS0IlgcjMysDMTGRoM9D+bDucZ4K31vMxtBaKg5VjNGlRpotXqkpxLNpA1yjQEBIj5Gh0ehM5oRFxu5CPBXsbiLKnr75E2hqiUfED56AsCkOHp5O4Iq4UInLy3CvkSci0hxpLgldKpk0xJ7OjkpUMpY6qFvD6NjVPTkyvkAvF3FO+mkpdZo4COy075KpBKq2g7wD6Bx6tWn9iM6IgRxEWFTgJKowix8EfWsd7fo9EaozGyEXFGTq1RKDNYeRmbY3G2Q/g5peXMCPI22twEjagtGRVkoKCy44Qk0XIXJ1XX0wKxRI7KwBIWUD8C9cqsDvKbsHHQXKxH8ra/jo9O1qOrsxbfuXo/QgJkHOAJuvb292LJ1M9555108/vjjuFxbhzNlJ+kh9a477sHxE8fx1FNP4c033sTq1auRkzt/Fb07M//34xfQ0DsIHz4fj6wrpP4BTovVCn1DM5QHPgMrMAg+m9aBl5LktOpv//d3lPJ506aNuHjhIpKTU3Db7Vto3d0ffoJVq4vxzrvvQqvRQq8z4L4HdtKDTVCQ+7kL3BnbF7XOog1+4Su7CPBOAJ6AO1EPE5u4PYTNQj2iSOypI7CSsCEWx66GZyR5Ropn6hHJl/ww4O5oj2cOEPYDwCzFy4tmUmN45e0HDnu/mNLd14u4iHC8/4+34R0SA+FIF0I23IPNWSl49703cfeqXBw9eRZ1He144YnHMNRUj4N792M4JgVbYkOgEPjhoU1rnHfAYkafVAFfPg88NhstPYM0Ll6n1UDSXIqMUOfgTlJ1qiw2+F+hoHQH4JkxqQxWcHLvQWDQzRHnOxvAqxVytF9ugMZXjBV5aW4n4LGv4c3nZOfua8TY2w/JH/+Mrq8+jVePlGFNdiq+tLEQrHmEqLl7r2tVr2NQgv/5+BgyYsKxa90yBPtN5kWYfk/TwAikf30FXlwOAr/yGDgxM8l1zpafR3BwMGRSOS5cPI8779pBw+8OHzyGHXduoxwCB/YfhMhHhIT4eASJA2nc/WKZewZMKhlsDR/NXdHNGrOF5bp5+ZRqV9sWt/jpKe0tetEvZBXs18xpgyfZ5BRSHbW9E7s4ldavAKk3iwUh307a4ijFk/AQg8EML9tUW4IjHzypT8LnyG/mWjvPvd3pyhXAkzh5HoeJlbdQ2z7JXjcd4P31Urx2qhLbVpWAq5ejYkyHb+y8AxebmpEYGozOjiZw4Y3GkQE8ujIXysZqKKNToenvQU1XPx66InEw0zuxcZVS7OuRYENiFD45dQZaqQTBJjkyEv3wzvEq/Pt9a3HgfAPSkqJQ1SdBoViEow29eH7LElzUmCCtaUFqcQ5yQ/3nlODJPWVaK3otYQhOSEFySvLCV9uDV84G8JWfH8Zn5ZX0Tlu/9CSKk9z3E7hVAd6qM2DkP34CwTe/iWf/cYge+t769mM0Eu16F4Vchffeew9r1pYgPj4ejz7yZXy8bzfVmr344nfx37/6FSw2M7727HN4483XsfujvSgqWoF4h/S+dV2D+Ok/D+Lu4nw8sKbApbe/WSLF+G/+j2rrQr73HbB8hSScBl7T7fqEqlmmQGCQe8RH3V29eOutv2PLls2QjI+hqLgIoWEhePutd6mPz+bNG/CjH/8Ub7zxN7z99rvIzs7E0qVLrvd037D7eRr0PNmeJ2PqyQR7sm+kvUUJ3r5tJ4huSLpY+gGllfWG2WyhWd7I/0mcOSlTpHi2N2X/IjnLHct0T1y7Xd5ME9IQNzQBj0cz0ZEXPaOynx4XTdoQ8PgTGgCG1560QUCeOTCUnylFeEIq+prrkFFUAuNQL4TxqUgMEUM21I+6/iEsSU5EdVMTfIV8LIvxgc1iRnl9C8IFHOjZfGQnxjp9gE2ycby85xgeTOXh+MUqvHTfWuyrakcM2wu9ozJ4iYOwLD8Buw9fQnwAH4F8HtZmxqH0chck8ILeYkYQn49A/wiszIx2KeVK1UYgfTsioiJuuN3dcTI8nbfYvoduTQl+7De/h3VpAV6s7MTPdt2J5OggN3IKXhtskMvlOHaslDK+EfrRwcFh/Pv3v0MPG8S+v3LFCkrKo9GqqHTd39+P2Ng4rFi5fEqHLFYbajsG8fMPD+KZbSXYunRqiOmUysTEptVD9u4H0J45BbC84cUXgBMWBk50FAR5BeDl58Kbx4LVQN4bVir5uyqfHzkOiUSOrdvW48UXvo2/vfYK+HweyOcGgwE77tiON19/F48/+RgOHTqMsVEZvvRl5wRD12amb2yrngY9T7a3CPAL3xuefq/OKcETohuVXD+RYpVRoRPaSAK+dmpZO5A7SvEkjSzxqHcs00PniNOdyWQCm2WnviX87qQNs0NonP3gYA99IxS25F4cFgtWQiVLVRDEa59cY7fhM4cNRltAPPV7e3uQk53nPMuaDThZehib8uPp9aNSOWo7hpCUngOT0Yi+7nZYDRosy0zC+cYOJKTmQlu3H8PSIYT6iiglY7CQCz6bDa3ZQj3gA4MDER4WgNauEfjz2Ghp64c4NAC58eEYM5qx/8I4/H05eHStnYbXGfsfM5Z+7xikFK1f+I65Rle62ogfvP13RCYkIjEnH1GBczsQMl28FQFe/tE+KGRy/EzLwUs7NyI9JhxvvfEu4hKiUFy0Ar/97e/ww5f/nQ7x0MFj0Om1VPosPX4S6ekZNLac7OF160s8slKtLe3w8fHFnj17sGXrRrz26tv4xS9/RhnnTp44g+LiIvT19+BE6SnsvO8+qFVq9PT0YM3aVU7vTzzvj1xqwu6z1fjy+mJsXprmsp8kAQ5MJlgNJti0WlhUalikUphHR2Hs7IPu0nl4+/nBZ8MG+O+8y/kB2mRCd3c3Dh86jpLVK5GekYGB/kEkpcShr3cQ58+fx33334M3XnuHAvzg4AhlEHz6mcc9Moe3QiMmpQy2uvc81lVPPnuebOtaHPw92T8msoqz5NGr5ty3Y6hzNtiFLrQbAG+GVmkGcfSaHjM+3dbiCPB8IQd67VQGPCKlE7YsppD6epOR2tNJHnfiSEZi5akET9T0V0LzmPrMQYIAPCnkxUh+aEraK5Wchbx1dLQhL7dg1jSqZBwtTfXgsL0hDo2Ev3/AXQevYQAAIABJREFUlLGSw4xOp6UheZ2d7YgaOzyDuMbVAozKVAgN9MWI2gqVfx6ik3LR19sJrXwEPv5BCNW3wFcwKdHYHQwtGGDHghcQjoR0ex74m6m42oiv/vIXMPoGouSu+5Abc3Omi9VotDhXcQED/f3U9qtWa7Bz5z3gcDk4fPgo/Hz9KT2r0axHdnY2LlVWUftx4fLJ5ESGhhb0ffQxfuMXhefv2YDcK2ruvXv2gYRJ3nHH7Th9qgy377Az342NjGPvvn1YtmQpBocHERERifIz5ZTydeMmzxzi6CF1dJRyxpNDMwm5IjzyxEOdkC4RuzeR3PV6PdW+jYyMTNR1tb+kSi32n69DdWcfvrFjPZKj3A9/dGzXMi6F1WiAoakFmlNn4MVhQ1C0HL5bNs64PWGuJCY7qVSCwMAg6HV6WG0WCAVC+n4g2oqAgABoNBr4+flNaBNvpufkWvXli+xkd63m7Fq2y1vzbXiJFvZMOPbr+gO83gyVwjDhPe9qkqbY4Xls+oIkakLH4qimd1S/Ozs8kO+JNM/UY0La2CzWhLRPviMhdVSyZ7Nhpvc00ReAcqgPp+rqYDBaUJyehOahIWzdsB1Ctg37PzuI0NhEiFkW1PcP4Z7Nm/DZ4cMISM3CqrTZyWtqzpViOb95XntlRGnEIDcDweFxiIi08ywzjoUEzPs7mxCsb4GIx7Kr672A+j4VMrY+Bh+/m9PpyNVGPHfyNEbkCixbtx5RTjzIZ5s8T56s3Vmgw4eOQK3WQyIZw+ZNm6FSKxEVHYW9e/YiKTkJa0pKcODApwgLC0d8fCzlYid883T9zFa0P/cCfhufi6cfvA0FSXYnM7KuxEOexxUgPCIEdZfrse02u/d4a2s7fH39IJVIKYf94OAQFAoFTdaSmZl+Q2z27syTY52eERneO3mR2uUfWV+IiKCr2J82wDQ8Am1ZOQytHWD5+4KXnUlZ/9ghYnhdRcz/fMd1o+u31TVCZTIhLjICHSSiITAImSmxkHZ3oUuiRFxiIryNWnT0j6Fw6Rc7Dv5Gr8VC7n/rArzB7DIV7NTTxySYE8Dl8ljQ66ZJ8Q5kNXMdFogangAe8bhn0rKSdokq31WhWadMRmgHu1DaPQzFyBCWZ6bDopYhZ9UmWLtq0S1Ogba3GTnpWThxcB+27XwEXc11GAMXy9NnV0O2nDuAHH4fDe35qLQKGZnxsKm16NUasSYlCqWVLdi4Jg9+HA643sD/7CtHydr7MaBj4c7NG3D2xFEMWjjYuWndhLMiGVtfZxMM8kGojF4w6dUQBIXTULjl62ZKNgvZgJ6+xhXAf7J7D8IioyjRTd5NSnRD7LjEVvhfP/81Hn/iK6ipqcGyZUupE9jxY6UICgpGXHwMBHwBGhsbERoaiv7+AWzdtgmECGbo336IXwvD8fxzjyI1KnTK9ErGpZDLZQgOCUFnZwf8/fzR09OPzKx0jIwMIycnB+3t7TQTGgknHR8fR1LS1Dh5T6+Xp9urbO3HeyfPY0lyLO4syoa/6OozJJr6hqA6fBjaigrw8/IR/M3nrrrbf/vbq8hMz6ae+k3Njdi16yGoVCq89dZb0Kh1WLJkCfr6+rBu/TqUlh7HmjVrkebigH/VHZqlgUunyhFINElaI6IL8qBorIeFz0c4B5BzRGBxONBodDDp9MjI/mIz2V2rOb6W7d7CAD87VS0jsThK7o6SOGG2IzZqrcpOO8sUd2gviYc9AXfyj5La2mwgkru7heSfb6mqhFdwMCRtLTh/8Szu3fUVJMcnwKKVo6ypC3wvG1LiY9E3JkFeejo6urvQMK7EvauKnN6GvBhaz3yIFZH2bHZ9A2PoNFrQ30NSaVoRwWOjbViCklVL4ZN6Fz7Y/QFGVXL85kc/R1l5BVZmJuKnH+1HcnQMvrzjtgkpnrTlBZL0w+7HsPvjPTCb9Hjoy1+G300aNjRrmJxSAbVcDolKj+jE+ClUtXOtnSsJXqVUoaqqBkqlCjKZDGnpySgqKoJCoUR1dTXKy85RMF5evASZGdn461/+hh+8PDXpi+P9iWmnsrIS8XGJ0Bv0sFrMMJktEAlF8PImmREt4PL41CSzfPlytDS3IC4uDiKhAJK3/ol36tpw7w++idg5CF/mGvPN+n1TYyv8/f1x+XItVYHvvO8easb4/e9/j3vu2klNdkePHoF/ci7ee+dt/NuLX8e65QXgzINDYraxm3oHofzsICwKBYwP3Asri43omCgMDQ1TlbxIJMTw8AhMRhNCw0JpMimiyjcYyHvGhoiIyciNocFRNDQ0orOjg/o/fP3rz4HFZtHUs6MjEnx+5HP4+vkiMiIKAUG+OPjpYXznpRev+7KcP3UBcalx0IyOQSP0g02tRl5BJqpOnkV4WiJ0BitsJi26e4ewaWPJF5ro5rpPvgdu+MUDeBvs4WkWIrVPstKxWOwJVSNJPiPy5U1Q3TLzSGzr1DnvOsURkZd5WflprF+/EefOHMeS1RvAJWjqLEaZkPM4+ZzEuI83noRe0o2sMC/0D0kghReSgnxxqKkXSTo92r28sCk7Hp+c7cLdT/0Y586fw+enj+F7L7yE8+cvYv2qZfj45EWsjg9CXO5Ur2XGDFHTUI84kq4zVExTdd6sZVaAlyswNjICK5sDv9AIhPjaoyxIGe7qQL2eC5/uZkhNNpTkp0AdEIGx7m7k5qa79KI3Go148omn8J//+XMMDPbhwvkqfPPF56mvxMjIKEJCQlBeXoZTJ8/gpZe+i+qqOhSvnLSXe2QerTZoLlbh8utvI+O3v6ac8l/EQvwTaqrrkJSUDIVcjtGxESxfXojhkWFKpXvmdDk0GhUNt1tRtAL+gUH43fv7MC4QY1tBNh7btIyGCvK5nKsyO+hq6zD8xz/B8PVvIDwuChfO1yAqJpyaM3Z/uBerSlYiMjKcAjvRrsTHxeH8+QtYuaqYLgs5MBJNysHPjkIsDqQ+FPEJCRCLA/DKX1/HU09/FWdOn6WUwcSPhxwMjn1+Eg8/ct9Nv6yLNviba4luWYAnVLVqZzZ4Yj+7Qj1LnHkm87oTvnj75DOSOvESJ05jTCGnfxJCdzWJXuazvMRBTqaQITraIezNagMJ05/RB0cx0majLHi1ZQexPi+e2h07Wi8jOYgcaEjCFAs1F5DhWmED29ubSoFtY3oErnoSoQIelRTIQYb4CbDIPJGQIsIKOI3TnwC8UqXCuMp+cr/Zy2wAP9jZge/88CeIiojCV771LWTH2JnsSDa5+j4Jxq1e8NIZsTE/GkON7TjY1IvHH9hBfTVIulgmj8H08ZOsZQF+AXjt9ddoprPm5iY89NAuGoHw2quv4cmnnsTRo5/TsK/7738AjQ2NWF409RB1tXOq/eQTSI4ehd+vfgP/Lyi4kzkaGBhAdVUVfWZjYmIhV8iwfv0GdHV20Nj6X/ziF4iMjMDmzVtx8OBnlG3vww8/RELBSnA4LBy6VI/a3n748vlYkZ6AbfmZiAkJWtD0mzValD79BPZr1Bjj81BcVIxvfeu76OrqRktzM7Zt34bXXn0VTzz5JD799FOsXbsOfn6+E/ciB0Mm8odoxzo7u5CWlkqfS/LeIr/J58QcRiJ6uNypqZ0X1GkALJYXNVFeq7II8NdqZhfW7hcO4MlDQSRjBtwnwNuBLpYJixP4cKBR2tXaTHGWN34hU8t42jPaAGK3J0f36c58QyPD1A5H6GqJzn/Cl38WprGhoUEouqqQFOoDIX/Sw725owsZ/kqXXW2UcJFa4jomlzDtqXRaZCQmTyTwaWpvg4+/PzKyXKegXcg8efqa2QCeEvOMyzA0Oo7I+HgEiuwvTINOD7VMirMDcrC7uxATEYjIyFBofIOhkEiRnZ7oUoIn7RITiY+PD5XYyCFSoVAhNDSYvqTJC5qkb2VMOTq9jn4mEFy9lH2+vhP8d95GcGAAtPlLkbJtFoZDT0/yDW6PADxxAiRhqv19Q8jKzsDg4CCCgoLoZ8RDXywOohoUIgU7zjVxdlXrDRiVq1DfPYSy+g6Mq9Xgstm4Y3kO7lqRM+foyFpeuFAJvUaLbIkUqgsXIXz+OTR2dSEsLBQk4dTSZQUYH5NSvv5jR49BIBRg1SrnIX9z3vAWqmAymMA2SjzWY3LAZrNd+za5ezNXoVnutuFYz5N9I+2aTORA55mxMvKglygE8L76A91196InTHYkmxw5BTMkMo7Mc0x2OerxTmLSbVawvQkjnR1CKTGNDwc6tXGGdObIUc9kqyPXWK7EszPhcK42BQF0ci2RpKlHvdVC78844jEx8sSUQDLKkRcWCRPy8/Wzo7yDmYAcWMg42xtrEGwbQ4j/VBW5vVs2tHV1IdVXSa91RlbWKmUhcfWjs3Z7TCJBe2cnVqxZAcngGMSBgfRlpTYbkZgcv5Bn4Lpf42ojvvPqG2Dnr0ZmhHiqk53NBoPFCq4XaOY8IZcNmzcLhMKXJBm53l70riaNABThaOeXl2GZZAixzzwOXmbGDIa26z7xt/AN1XojjlQ2QaU34HxzF1KjQ3FXUe7s3PfTxqq73ADZu/+A364H4ZOf63QmCKOeZXgM2toaaI6VIvCxR8DPn/swcatNqyeJacjYPdneItHNwnfTDQF4wmRHwJiANgFBJv6dgDvzOcNkR1TUJNadqKuZQj3q+ayZcfFXPOoJ+BLmOspP7+0NQoFLwNOxjdmmzB4zble3UeKbKxnqyN+0T8yFhBiHmgWAmtoqpKVn0Mx4bOqdqsbI8DAiIqMw0FKFpAALtR9OL5QLgDj9kbj5jg5kBGicdouY8etlPshcvXPG98Sha0gigUVvQGRCLDRSBULEYgwMDyMt1wVb2ML3zDW50tVG7OvqQUtjI/JL1rjkM58xv06Y7Ko7BjAsU1LTh57kxiYREmYztHoLtHoDhmRydAyPoyQzBSEBQoh4PMpMGB7gh/BAf4QHuU+0Q/ozIlPj04t1uFxxCTu6G7F03SoE7LwH3j72w15baztqa2uxZcs2HD9+FLGxsVi6bAk9vL7x2lv40lcexcGDB2Ex2WiClYamOmzfvg2Bge5RtF6TxboJGzWZrTjf0oMLrV3oGBrD2pxU7CjMnqItc9Zt85gE0tfeBDs0GNy4OFh1OphHx2EaHIRVrQY7NBTsoAB4+wfAZjBAe+48Ah55GEIH/oKbcDrm3SWTTgdvSdO8r5vtAk9K3dcTpBYyAWYLcdj2DI+0u6nG3e2nJ4QcL59QeAfYw3bnJLohErxs3A5kdo/2yVzvM9XzRL61h7ZNL4T4xqCzs985FnJoIFI2owEg1/M43Ckq9lk3JSO5X8kwT1qmWgabzc52R8wIV/52bIPY5IlnMKOR4HC5EAeJUX7mGFbG8ZyC+0wwsqG+rRNirsGuCXBYafvhAujUi5GUnAqt3gSTFQgMFEOn16O1qwsp8fHoHxlBUkwswsNC0TXYj+y8a5MtzN3NNZ96sz3EHbXVuNDQSptasmEL0sLdzw7mbHO/cbgCVpMZPhwOxCIBfNgsBPrywfOygSj/TSo1as5VYcmWtVCYvNAnV6FPo4ZSq6cHAq3B7h0PtRp6Ho8+2AIOB74CAXwEfJoqVcDlwkfIQfvAGAaGx1E03IMVOjlCnnsGnLipSVRIeN2RQ6VYtXolzp8/i4H+ETz1zFdwqbKGHjLz8rPR3dWNcxWVuPe+u3D082M0oxqP7xnb7nzW6FrXJREMH37wIfLzl1IvdZuXDQ89dD8NP3z11dfxxJOPo7W5DYNDg9Qx7pP9n+CuO+9CVHTklK4pNQbsv1CHS229CPbzQX5iNLLiwhEf5txubzObMfzvPwInOhKCnBxwUhLBDgyCt+/M5DhWgxHj//cH8JKT4HfPnfByEomz/5NPJ2i4W1tb8Pxzz4PL42B4aIQ6x65YUYzDh4/g4V0P0OQ4xA9hydK8az29LttftMHf0Om/qW/OiisGJ/OO+QP89FFRbnoSl+5O+JoXwOHOpK8lbTry2BNwJuFw00PpSNgczSDnUJg4+en9IpoAeiAh/XMz7p5pY6i5AjF+tjlj7ReywpX9BvB9g5CQlkTtw++9/S42rltP7ZJ+YUHUnnmrFFen9D2v/BntMg1W3rsLJalRbg9pOsDbLFaM/vTnsBoMdpMPNanYwwntv72I+gYk4Qk7NISc7mCzWuhvwK4FIhkQrXo9zEMD4OfkwDsyFt4xsTD6CWEmoVU2G4wsFsw8HkQaA0RHPqVgELDrAaf9JuFZvT29iI9PwNjYCORyFbJzMmnOc0JqU7h8OdUInTpxhpqr1qxdjcyMDHC/oKQtDfXNNI68t7ePUuTueuR+Om/79h7AbTu2078PfnoIeXl54At4lD8iIcl5jgdSl2hrfvnh5yAesD94cAvCAicd5tzeSE4qyt59H+aBAQQ9+xRY00JPx8fGUVfXjPUbVuPTA4cozz0phw8doyF5JWtW0hS35Pvdu/ciMTERm50w711N/1RyOQj/v9DXFxqlCnyREAI+Dxa9DhqDCTyBAHqtBvBiwd/fdzFM7mom+wt+7TwB3gy5RDND8nacIwLwkyBvl/IJsE6X1knYHHmJkxP+XGU6wBNGO6KyJyp48kMPAXOE2S1UfdJ2uRxpYpKS9uocMRhTBvO7V6KBjB2CCHEwJGoVxkZJ/H0qRmVS5C51blOca55u1PeuAL7iyBEMqw0IyS/E6qQIt7voCfWUs5sR1jlTTy840dGwyOUwy6Uw94/D2NkGY18PLOPj9FDAEovtGdHmyT3Q2NBMSWz+1QrxOidS/JlT50igLLIyM5Gcas/p8I/3PsDtO26jSakOH/ocIaHBWFa4BJWV1di2bfOcU9U1LMUP/74fP3xwG5XmPVH09c2Q/PWvCP+vn02sMenrgU8+w5p1q2kUR3tbB5YXL4PJaMaJk6Wor2vEE088jr17PsH227dAq9HTZD5PP/NVT3Rpoo3yMxeQn58KWf8IVD6BSAgNAJ/HRUdZGcR5BdBLx2Hg+IBw0CenJy8CvEdn/4vV2LwBXinT0RmYLYUrka4YezwD6s4S0JA2CPkNceiYDeRn864nIWkUKIlsRuz0c7DZXe2SDfZ1IZ4z4lZWMCbxDb0no66/okEgHzGahl6ZEWklW6BRaSH0EaCrqZ2m2dQRKdRqRf4Se/KZW6G4AvjBxjr8zxv/wM9/8TMI58ga5jhWVwBPSFaefPIJ/O7//oCPdn8INouLrz33NE2W8tXHv4qtW2+HVqvG2bNl+Mtf/obvf/97+O3//g5C0WQcvst5vVani1thMRfYR2pWI+GfLBbdx+Tf+//YQ+PIiV8NoeNltHNMSJqjWe/QwcM4deoUXv6PlyfWNjwilGaHe+utN/GHP/4Fa+++Hzu+9BS+e/cm/O///Bq//u//dpqcyd0hWJVqDH73ewjY9Qh81tm97clBhbx37OmqvTA8NAYfXwGN2LCbD8m7z+7nQ/5P3j2efv+cOXYWS5dnYVShQ1x0GFoqq2Dl82GVyZG8vBAjMiWgVWJcrsHSpTmLAO/ugv8L1psnwJtAnOymS+PT542onJ2p6h1Z7phrBCIONf4b9eYpzTCx9M4eHvv9J2PsF7JuxEGLHkYcTAqkXZKylvLewGsiPp060lWdQG6kYCIiwFEip1h+RUvB/GY0BlM0B0TLQB38vNCjMCN91aaJrh/afxhx0dE0AYgoyB/k5XarFFcA//H+Q7jjts2oHlKiMMZ9s4MrjCVzT2iPKyrO0cxnH334MR58cCe6urrw6quv4kc/+jFeeOFF3HnXDvj6+FHSk5qaWtyz8046pY0NTdDqDIDNStkBKy9WYdcjD+Cf/9hNbaox0ZFobmmhecVJwpk//+kV/MePvn+rLMct2U8Shld+poLy+5tMFrq2GzauwR9+/yeIfATYuGEjdV78/d/exNmmNjxx+wY88/QTV82fQaiGJa++QVSJED//rFO7/PWeUNnwCPrHpEhIiENfVzf8wyMQGRIIPWHP7OxBYmoKBru64B8WgTCx/yLAX+8FuoXuN2+AJ052k0Q2U0fKpIsloEwkfFrvil3dHoVGQHmm0x0hKKGnZo73FKCfkTPeZp2RV36hc02AnEj/jlz2nXWXUD04jp1bt85odnSoF9FegxNSPBnXhZoGLMnLhIykvxT5I1JEOPGmjpHYXnUyGQSBgfQ75jAwrjZi2OKDzPx8atsbGx1HXU09vFneWLfx1oqtdgXwHXWXoTTbJZ/UjHTqzOZOmQvgiZ237EwFbt+xlVLTrl23BqIrHOgv/+An+PkvfoIzp8swODCMouJC1FRfngB4pUKJt958B488tgvVVdWU8vbenXfhf/77d/ju916ktleyJ8lBlZjw9Xot7rrb7qiyWK7NDGi1Ouq3kJySArVaSdf2kUcfpKBOuPo7O7opL/zHew8QZihcVlpQmJaA5x+43SMd0pw8A/k/P0Dgl78E4UrPkiJ5pIMuGll0srvWM3zrtj9PgDfTfPAEeIkUxajp7dKsN7hXVLA0bSvJEX8FzBlwJ3ZyV+osUp0435G886RMr0tAmXjEz5f1jvGgJ/dnAJ1S5Dqo9olD1ptvvIZHH3kUJqUcjb09SEtOxsW6JkprWXZgP9YUJ1IO67TkBISKBDhdcQGi0AjoO1thTM+FYaAPgUFBsEol0Ht5I9KHg0qlBXdnxkLAZUPvzYNMqUT/mBwSuQ5Wmxn8kBQIeCxIlBqamjYrJwMxMe47o90MW88VwH+6ew/E4eHwS8xAVqRnJHiNWouysjPIzMxGb18vLGYzAgICEZ8Qj4qKs8jJyUNvTzeIl3tmZiaqqquQm5s7wUtO8p8PDw0jISERPb1d8AKbzntvTz9kUglWl6xGaWmpPXNcQgxNOPPMs8/QPOqL5drMQG1NHcbHx7C8qAhny8vo2hLGQuLBTjLtFRUtR3l5OZKTUmCxmikd7RB8UN87iGe2rUZ8uPt7a7YRKD/eD11dA0K+8014i25eaujp/TeplUD7IY8tjCdD2zzZFhngzdweo9X11EJ4oj3v4BSwopfQLs0ZJmc0mKFR2m1UjoXJxe4o2VNWuSsA6hjDTqR8wltP6GmdFTaXRVPLEieX6SBPiWyIZ/0CbO52ljtCLT+7s5xKLsHJU8eQlpSCmsY6LMnIgCYgFubRPmgGBhESLUZHy0UU5KShrrEdYeIAeOvUGJGrYY2Jx6bUWLy//zASQsKRQEwPQT6Qcv2RbFEiQMCDguOLfrkCHT1S+KfnIz85CUadBnUXyrF150P4ZN9nuP/Bezy1P65bO64eujOHD8MvOApBCbGIEfu73afraQYn6mGSQCYr++anBXZ7Av9FKla19+Pld/ajIDEGa3OSESziQScZwcoVxaiqqkZCQgKCguzhmWVlZTRZEKG2JUx7sbExqK29jLy8SadW9akz0F2oRPC3XoCXB5LlXI9l8CQxDemvJ9tbJLpZ+A7w9GHGbYAnXWYcZpjwOALyxEGFKQSICd86pQt1AGS7cwpV3M86cuJhTzYZUxhJnjjXkaMFdWyZR3Ia905CVuz5++vQ+ARiXXwkTvcOYn1uNvS+obDKx6Ed6aUJNC5/+jp27rwdKcGBaOoZgF6pQFxsJPoMwIXPjyF1aQH8rDaE89jgRoXiw/3HsLM4GyHRMfjLh59h5eoiaKw+YNmAARMbMTYZCrfeTdXBbW2dyMyaPT3twrfKtb1yto3YVX8ZHxwqxXMvvgC/edJBXk+Av7azs9j6tZ6Bmo5B+It4aB2Q4FBpKYZVepi1GsTGJ8BrrBdPPflVfLp3H9atWo6E+AScPHkCK1euoGRauz/ai299+xtTuqg6eBSG1hYEv/j1a911j7TvSUBeBPiFL4mn31nXHeAJ0Y1CaveiJ4VJzMBQ15JkDkyh0jy1uQMsB6nZHY/T6QBP2mSuIw8ltdfPIcU7gjpxqCPOdPNV7U9f6pryz1CUJHa6Aybi96840tFKZPwWC45XN2JTYS6MZgsa+2XIiArEgJ6DwIhY9DRWY8Vt91B7cVZWFoLE7pPBLHwrevbK2TZiffkpBMcl4pzMiq3pURA4qLj1Wi1YPD7YXjYYTFbwSNikF9HekJwGrJuKqtazs7XYmqsZIM8RTSYUEEAddYltXigU0P0gk0kRFBhECaII/z3JsCiXy2ldptAMd2fKsf22Ldizez8Sc/NxqrEbr/z2F3jk6W8iS2RGeloq+vr6QTLlWSwmPPDgfTPeDfIP9sKikEP89OM3/YIt2uBv+iVacAf52/9rwddOv3BOCd6RyY65mEjk5Ic8mESCd/SUJwBPiFsYhjo75tnt8K488SkJjnEy49zEgeIKRZwrFT15EZB0jwRc3eGvd3f2iFmh4fQeFKbbiTlo/6/wzzPc+YzHPDNe5kDB/B6SKBFcsB5mEzlwsHH+0B7krr8DYeFi/PXPr+HZ5550tzs3VT1XyWaYdSbmGsawo1OpobR4of7CJRjUGqRFBcI/JARmPzFGx2XITU9YBPibaoWvX2cIqyQhttmzZx+2bt2E99/fjW+++Bza2trh7+ePDz7YTX0p5HIFVb+T3O2dXR3U2ZKUXQ8/Br6Ag5JV63Cs9HOacS4+IREFBfm489HHkbz+DoRKu7GuZBV27rwLn+z7FHff49yBcvzPfwMvIQm+2zdOTAAxHf7gBy/jV7/+L/zvb/4ArVaDr7/wNQj4Avz2t7+jmfWWLSvE+fPnsWvXQzh+vJTmmF+7tuSaTeIiwF+zqb3hDd9wgGdiRgloM+kWmVkhHuGsK8lmJsLeGPaxKxqA6TPI47Opk52zAwBR+xMQdXSWm349qUPt7cCUELirWSmdfAz/9+br+MqaTHx8qoIyS+0qysaemlY8vm0tDbF5/f39kLG4+OYda/HKp2fw9Qe246MDh8EODMa9JYUTtx+SaSDOLYFsdBiqgU7krNtGv6Ogf4s6cc2qoq+rRceoApucRAV0NTbBNyIaNa392JQfi8F80rRlAAAgAElEQVSWDpQNyHD/9rWwuUgVezXruHjtzT8D5Pn+85/+goceepASzajUamzatB6ENfCPf/wjVEo1EhITMDw8hNycXDzy6C58vHcf7rn3bqeDI+8RjVYLH5GdunZAosAvd3+Ou4tysSnftTnMZrZA8rOfQ3TP3RAU2Oloyfulva0dqakpNN3s/k8O4GvPPUsz642PS9HW1oaqqks0J8G2LdsxPDIEtVqNFfPwzG++VI0hqRKFa1ai9uw5CMOjUZCRAO1gL+o7+5GcmweBSYuL7YNYU5S3GCZ382/rBffwhgC8o6qbUYUzoXFUSocXDfcihQmdczbCCbW2w5cstrdL4hsG4B3bYwgnmM/cs7m7P+fk4HLxxAEUJwfivYPHwBb44IFNK3GhuQNrczNgVCqwu2UAyYNtSNqwCWVna7AlLwFNNj78pENIzprklW8Y0WPphq2oOPQJwpKzkZSa7H5HbtKaswG8QjKOjw98jqVLChCRkIBgX3uInLSvD0craxEVHYMAox4jehMKkyKh9g+FdGgI2ZkpixL8TbrW17pbPd39eO8f72DFipU0LO7UyXIUryiEr48/3n3379iwfiPqG+ppmuDVq1fhwP4D2LptG7Ky3WcP1OiNeO3IWZqf4N/uc82kR0B+6KV/h/jZp8FLS6HDJwePpOREXLpUDS5HAD9/EZXcOzq6UHG2gmo0yYGjp7sHJrMB/X0DuOPOHW5PXenhU1i1Mh81F+uQWrISspZmJOZkoqr0JLJXr6bpl406PcwGIzKyUxcB3u2ZvfUq3hCAdwRtey544hA3M3EMAX3iPDZbmS/AMydoR3Ia8pnHnRuu5LF3tPPXXTwFlWwcepENY+Vn8cCj9+NCfTPW5GZQwpTmzl6cPlmOr3z1YRw+WoHbV+WgtH0AXtJxbNpgV8/RLGjhWZBJZDCOdiFn/W233o5z0mNXziBnS09AqTcge8VqRAe6n83N02v6hZjof9FBjI6MITQsxKOjJ5L40aoW7K2oxk933Y7wIL9Z27eqtRj56X9C/NwzsEZEoLOzg77XCN8+UdFbzDaER4RhdHQEsbFx1AxJ6qSmptK/dTod9dp3tyjGZRjo7YFA5AOT0A/K/j7EJEQjwEdIk96weXxIZDIMDkuwbeu6RYB3d2JvwXo3BOAZhzeGuIZJG+s4f+Q78hC4cqpzBvAk05xeO+mNP9uazEaa44k1nK4BkI+PoL2nBwL/QFhaTyEyIQY2lQqDciUChHxY/YPAVkgREhMDvWQcPeMyxERHQS6RQerth1VJ9hjdi90ylNx+N1rOHoeZH4Dspcs80d0b3oYrgN//0W6EREZBFJ+K3CjnDorOBrAI8Dd8WW/ZDshlCnT3dFOAJep08n4qWJJPE+EQOmORyAdjY2MgmSN1Vm/86t29eH7XTmwoSJ81OoekoR3/3R8Q/MLzYIeHXdO50SmVUBgtCA8OxPjICHzEIeCzvWE1GdE/IkFMdAQ1Qeq0egiE/EWAv6arcWMbv84AzySboXIzHTnjQT/dZs6Auzue646OeSJfLjSqSW985y9/24SN3tGRzR0PfWftTSe9mW1JiRNhfV0NloWZwHYj+UyfRIMOGRAgZCM7jANLTAGk4+NQdVQjfsV2+Ad4JjvWjd2Cc5BP2ACtzgihcH4pUhcB/kav6q17/7GxcTTUN2Ld+jVoa21DZWUtHt51Hx1QeVkFBX4fHxFOny5Db08fHn/iy3jpbx9Ab2Ph6zvWIHOWhDb6hmaM/eJXEH/jeQiLJ/1qbvRMLTrZ3egVuHb3v+4AT5jsSCF2aaZMt8kToCV2KFIcOdrnAnsC9Fwem2b/JLGdAiEHbC5J5mDPRkdIdghPtYXk9J5WmLa9STjcPOabHFNI6N1cHvckb3zNuaNYEudP84a7U9qlFiisAmRm5eC9997G17/5PM4fOwyeRYuCbTudNlF95gQ+O1ePp7/2FLhmPQIC/PHRiXO4e/UyaNRq+Pj74y+vvIZvPP04vvTs97AqIwb3PfM1sM0G+Pr6Qq3RgMXhwWoyQMTnQdPVggaTAJlRweAKhDi+bx/W3X03Dl/uwI7sOFjgTQ8rBr0ePn5+85o7ZgCuJPhTH+/Bpa4+rL9vFwpi3efXXwR4d3bYYp3ZZuDkidNYXbKKviv+9Ke/4tvfeYFWJWa01WtWUMrbe3feidf+9hYe+9LDNPTuFx+fxJhcjZ88ctus+eelr78DfU0Vgl/6LrixNwfj5GIc/MKfAxKtRaK2PFE8/c667nHwhMlOrTBSsGUAnoA5E/rmziS5I2U7S0pDFoEkpqEx8mYLFBISCzvV7s9kaqOe+97uwfxc0ntXVxtaGi9jebwvIsSz2+nI2MnYmL7rDCb0WoOQXZCHv7/6Gh7/2rN0ehpOfw6z1Qt562Zx7tEq8eGJS8iJESM4KgYftw5DPTqEFzYXwWA24dDpSxjq66AA/7Wf/AE74/gYMHNRctsWXDx9DlJhALjttajuH8L3H7od4zYudL6hyIiLxt8/3A0fhQRf/e638eGFJljlEtiUEgQK+UhLjMdwYAxWhM2fotPVRjx98AiCYxMQHh+PIB/3pXhPPyzu7M3FOl+MGTh9+gy1gZNwtfr6OqwoXoVXXnkNP/7xD2Eym2CzWrFn7x4EBwdjzZp1OH36FHbssHPaaw0mPP/nD7AhNw2PbXQupdv0Bgx86yUEPvgw/t/5Mnzve98lbjj48Y9/jA0bN2L9+rX4yU9+ipdf/iF6enpBQv9yc3Ou2eQuAvzCp3YR4O1z52Wz2WwMwJMPGNY6x5SPjO2aiQtnwJ/hrWcOAo6Uts6kemcAzywhte1zWRD6cuwHDaM9LE6vMU2w6zFg685hgtSl4XeEeW8aeU5dfQ3CvSSIFttDbFwV8mLgp62ArqUCAxIVogtKIA6xOwaZjCaalYyU/gvHofIWIWNZsfPmrgB8bnQQfMKjcaJXgu6mJjwYy8eIIARdw2NQDPZQgH/m5f/F73/yLZzbvw9h2bmorWmAUhgEWf0F6o1+7/oi8MOjMabQQMbzQ9Ply0hjGXD/8y9g96VmGMdGwFLLEBIchOyEKHQIIrAqYu6xTu+4K4Dfd+AINm9YDS5fAI4bZg2m7UWAn2vHLX4/nxkgdnhnGS6dtUGcYQ9caMDxmib86bkHnd7GZjLjxM9/iZNlp/GTw4cora1Wo8MHH3yETZs34dTJU3jwoftQXVVH3jA04dG1KiaNGl59ZR5r3mIl70L3BKS5brpQKdTLJxis6Jk+Sp4+zCwC/DSAV8oMVGVud6wjUitNJUNt8nZgJkQ2djIbxzzwDJAzOZUZGz6jynfcKERCt7c7e6EMeSTOnkPMAd7g8u3sZ2RDETIKs9E6kbRmrk1IVPQ0//OVPPdVlWVI8LMixIcLLsc99Y3WaIF4yUZcPHkcaQXL0V1fBZ3ZhtDoBCQkxU10YeDcYRj8opGYOUu+d5J9jhwWuBxIpDKa6EatUIArEECj00PA41EiHxLXK1eqEeDnQ8MIpFIZhBY93jp9GV++cyNYZiMMFiv4PC5liNOoVeDy+OCxvaG32pkAvUx6mLxY4LK8qYnCTP+e/4Pt6iHubmqE2mxDREISxD7umTbIZC0C/Fy7dvH7azkDZP819Q7jlx9+jmdvK8GqrIQptyPvvzffeAvVx0vxjahopHz/3yCzWVFVVYuR0WG0trRg67btUMilUKk0eOjhB65Zd7+INnjv4FRwC788Y84WAX7h28gNJjszFFItBW6Grc0ZIQ0jqU/Qy5rN9BqaaMZioQcBs9VuR+ewOXawceCWJwDmKinMbEP0ZtkPFiy2XconTRr1FpiMk7z2s10rl8sgG2yDyKpETLD74VxMe1qTDeKC9fS/zacPITaQT8ek1ZswptYjbe0dGBuVwKv3EtRBKUhImvrCWPiy3fgrXQH85YpyjGuNCErNQX5MsNudXQR4t6dqseI1nAGD0YzffXKSap+euW01RPypZqb6+kZoWzvAP3UK/fFxiNqwDnl5OWhv76BMe0QIGRkZRViY+/4nFp0Wjb3DyE5LwOULleAGhSAjOZ5qGauq65BXkIv+9jYIg8MRGuj7hfSiXwR4z2fOmxPgjXoz5FId3bRks7lSpTtK8ExueIbSllxnNJuoEM+54ozn7c2aIrW7atvd55ky6bG8qIRPBueYwIZpY2R4EFpJL/y9VIgIWrhX+6hSj7iV21B98RKSOHJwrmSiIuBXNaRHydbtOFt2DnEsKbjJy+FFjHa3SOFyefALmD0TnCuAv3TyJEa1BsQVFCIzYmZKT6tBT5ODhPvyYeHwYNTqIPIRLkrwt8je+KJ0s+xMOQKDAmg+CBK3fqmyiqYarqmpRZA4AJd6JDhTVYuv7NiIlfnZMzR7Fokc43/6C4SFS+G7fctVTcvp4xUoyI6HVKVH++AoipcvgYjPwcXSM8hfWYjRkVEYwIFRpUB6dvoiwF/FbC+q6O2TN2GDV8kNVBJnHO1m45QnYM5I8BN85NMywBEQZ4CcqsidfH8VazflUg6HBW+2N8xGCyXmkY6PYKirDumhPPgIeFd9m6ZBBZZsuQstpz5DrIPNXqrSQVywCXw+B8cPH4XIMIbCHQ+hr2sQIcEhgNUCL6LNsJEfMzm22f+PK585fm81U1IdWs9mhRe5htSd+PzKdYR4iH5nhhes9jq0fYcf+tmVeuT39DasVtjoZxYM+S5B/ArnfN1k4mYD+PGhIQSIxfjnB7ux9c67EOo/zb5vs+HQgVLkJoSCw+dBxfOjwZfJseGLAH/VO3KxgfnMwKGDR5CSmozk5CRculRDU8i+8drbMJtNWLdhDZKTklHT2oFv//41LC9agUfWL0NsSBBC/Ce1fTbyXnnldRh7exH6/ZfA8nftlDtb/3qamjEklUMcFUufhcoz52DjsJCdGo+qlm5ExsRA2t8HjdGKtetWLAL8fBZ6Wt1FgJ8G8MSL3hG4iTf9dJBnSG7cmXe7Td42ofZ3vMYZEY47bTqrY6fP9QJfyMaRj9/H5tzohTY15boBqQY9SiuE/mLExMfBZ7wJPAdO+X6FESmr7Cf6E8dPgW9QYsVtd6C7vf8LD/DNFyoAvgjpubko7x7DqvhpbGRWK45eaMKmvBgMtfegol+KOzavBncxm5xH9uZiI+7PAMmEuWf3Ptx3307U1V1GZmYG3nnnn3jk0Qdp7HxsbCxVtRcUFlKn3A9OVeF0YyuixQF4dH0hYkODaPisVavD8A9eRtjP/xMsn/lHpJAed11uQPOwDGuKclBWfgHB8UlYmpkI7cgwTlVexpqN61FVVgZxXBIyU2IXAd79ZZ5RcxHgpwG8UqafAHgC5LMBvKN3vbvzT7xXSUy2oyTvCVX9DNY7lg1lxw9hbUqAW4Q1rvp/sV+Hkq3b6CHl5EfvYEXWpEMdue6ylIWiNXaqWqVSjXPlZ7Fl+5Z/CYCfnDcSpWBPHTy9tJ07j8oBBe5engqVOBqjbS3IzstalODdfWgW63lkBginfUxsHHp7+nHbbVuxZ89u3Hff/Thx8iREIhGsVgsqKy9i3TpiY7cnniHFbLHhnycuYXfFJQT7+uLZ7auxLDXmqlNTz2dQi05285mtqXUXAd4B4A16u5MdKQxoMqFxjtI2+Y7xjmfs7+6EqDhLEnM1AO8qTM5is6Kvsx6JPNWEvXwh24Sc5uukLGTk5IIzUD3lwR6RqhCUvx5+xNOdhstZ0NTYhNz87H8xgJ//zC462c1/zhavuPoZmE84nePdzBYrFBo9yho6cLy2BX941s6cdz0KCZPDYIXHbkUseV7uBQ/NeU9i/SPEZfMt3sJgsKIKZly26EU/35mcrD+nk50jwDvexhHsGXX99BA5V1nlXHV5oQDvDle9FxvoqD2LDPECduCVTktVWhhCM9FTV4ni5Kle4r0KE9JWTRLa1F2uhzgoAJHR0dBq7AelW6GQtePxZ/dTWGis62xjp4dFe8Sly0KSfJCICdf7h5h/5qhjsVHzjavi1r3caMeduXLnXu7UceflSkJKPTF2dw5knho7ddSYY294ZOxu3IfsmbnGTjRXc7F4Xs17wNOg58n2LGYrSIZQTxVP9o30aVGCt68MdbJzBvCM5D7BZmcjzvF2hjlHnnjytztSvONGmMsG7y6RjbPNRR38bDbwBCwM1J5GXKD7LGvT25OpdBAJuNR27Fg6dEJkFy6f+OjowSNYsnwZxMFiyMdG0dw7gKKCPFScOYPswmL4CXkwqpWo6+hFfmYazpafRXbxSqi62jFsApaTzHULLO0N9bD6BSMxLAinzpRj7bq1aKu7THOyR4fZDyYk9CY6OQXSvl4II6LgpdPgUnM7VhYuuWoQXWC3p1wmJ8l9AiYdl6a8WG02dLW0QmmyIC8nc/I6Jy/pnu4BxMVP0ow6tkP2XOPlevD8A5EcP+mn4ewlrhgdhX/oZPiTYx2r2Yz6unp4C3yRlZ40iUdO+kOIiEIcHBCnj6u5odHuy5AcPzEuZ/2ZPi5HIDQbjbhcV4+Q6HjEhE1GMzhrRyJVQBw0GTXhWMds0KOhoRl+IWFIiImYdVnJ+EcMQITITllNi8PYDSolGlo7kJCahkDfSVu1s/6MjUkREjIzAoM0qZbL0drRheikVIQGODhxOplnQs7lmN3S8V5GjRoNzW2Iik9EqHj2iBEiLatYAgTxZ4q4VpMJRi82pD2dsAWEIGoO5ktPPBOkDU+DnifbWwT4ha+yOwfi+bTuhgRvglwyqaKnz+wVFjjyNxMax6jaHSV78r27AM9oAWbz0GcG5Q7AExKb6ellyfVGs5nG3xOQNxhk8BqsR9A8iFhmm9hBiRIWni8kY+NIWLaGppFkyit//BO+8vRT4PG4OF9+HuFhoQiOiabzcuTURdy1sQjl56uQKPaDzD8UiT48vLXvczywfT16L51DxIq1CBPOnn531sW2mDEqU6Grtho6rRY+kdHITYjEyapm5OXnIiw4AGq5DBer67B+/RrUHj6A0FWb0XiuAsGRkcjLSruhAK8bH8XpqlYIeCzEJ8Yj1gmw9HX1wCc4BLWVl2Hw5mDr2qUz+jzW2Y7a7nHIxkewYesmiKd79ZNkJCfOYNnKQnQ2dwAiP2Qkx8xop7e1DV1DMnjrlUgqWIbI0ICZdZqbIY6OxaDeCg6siA+e6VFdWXoCFr9QKLQ6rFiaDV/RTCKg6guXkJqTidb6Vlj5IizNSZ5xr5aayxjTmDE00Iftd98BH+5Mien0sdMoWV+Moe4+cANDEOwkPWrduXNQQQCdToOCJXkIcjI/NbVNiA7yw4jBCnFUJMIFM4Gu4tgJsP3FGLGwsW1ZGtjTDr4kK9rBylZksXUYNwIZy5fChzOzzxVnzoEr9IVUMobVG9ZA4EQSrL50GdHRETBpVIhMTJwxNxa9DkdOnENyYhwMegMyc9KdsrSVXmxACt+GMaMNiTlZCHA2h5+fhEDAg9YvFGvzkmbcSzs6hB4TF2MqHXy765G9ZSs4HmKEc/UAzscG707ykkWAnw9sOpxfbUSoXdi1zq66IQAvG9fQvkwHV0aV7hgeN73T7gAyOVXb3IwRd6c90i9n9QiwM5S5AiEbXQ2VSBAarnp1uixiZOblQK3W0IxVjuXvr7yCx55+mt636uw5SLV6LFu9CtUnT6J4/ToIeBxU1rUgJ8wPVSYe2O316DWxsSEjGpdqmpC/fj2C55mVzX5/G6oqLiIyPRPHPtmHR3bdj+GGamgjUtDf14+1hXmoPlMGgZCL8Kw8sDvqoYrNQtvlOsQGiMBLTkcEb3Y1m6c3orNFsBj0qLjUiNUrnWsTtAoFahrbEBITD6tOj7QU51ESRENyorIJm9Ysd/qil/T2or1vCMmZGSDUzBHhs0iOCgUa6ptRtKrI6Z5RjI+htasfeUsLYDCa4Mt3fjAb6e3DkNEb+cnOE5fIh4bQ3NWHuJRUWExmREc6JwuSDY/gQksPtq6d1Bg5dqy/tQ3Do+NIz8uBF4sN0SwJkyRDw+iVqlGQNfMgQdrraevAoESB7Kx0sEVCCGbZFt1NLdCGxiNT7MS0Y7PhQtl5aMFGWmwkQmIjMZulpa+jG0oLkJU6qb1wHFdrfRM0BiMy05PBEzmnWSbc83XVDUjMSIHPLOO+fLEaCqMV6Ymx8A8LgRN8p89RU2UVfNJyEeM7cz3JHm1obENYWib6a2uxZMWSuSwJV/2+IQ0sAvzCp3FRRW+fuysqehNcATyjhmck9ekSuLuAPJ/lctamo7OeM8c9pv1Jznwv8H28cbH0KNJCuBCRjHYLPIpZ45ZC5OucMGf/hx+iZPMWBAYGoLq8HJd7hrBjy2oc+PQIYjLzEeLnC5FJg7LGdty9cQ0++fQQApKzgOFeSDRa3P/wA/BZQOYji2QEv/3Hx0hJjEdJThoOlJbjgYcfwMG9HyM+bykCOUBSSjLUI4MQhYbh7T/+Ad6JOVgaFoDqrgE8cv9dLk+m1wPgyZp1tXUiIWWmlOa4X8rLLmLVaue83xajEVqDPRVx55gKeYkzVcw6tQbmK0mMunsGkJM9U3vR09KGrlEplhcuwcVzlTQWeXoZaG1Dz6gERauKUTcoR37UTCm/8mgplAI/CC06RKZlIdbJYaKtuhb9GiM4Bh1EUfEoSI+dca/mmhoMSpXoaO/EXY8+hlDhTKn6YukJaLxY6JfrcMfmEvg7CeE6f64GEb5ctA2NISk7B/FO+tPZMwiLWoGBMQmKSlZB4MR34XJNI3TjI2ALeMhctgwC3lTzl81sQlnrCNS9HRRISzatAdeJpPv5sTIkpyQiMjyYUi47Kwf3HEBeySqEBPnPMJHRo63ZhAMHT8JHJIRGrcH2O7c4PUwcPXIKbA4bJpMZazevAc9Jf4jWbVwmhzg4FMXFMx3ArGYTTpWWYWxkFOLEVGxYVTBvgDdoteAIBFPy0nfW1mIkMAZLfW24WNuE1Lw8dNQ3gCXyReGSrEWAnw9gTKu7CPBOAN7RgY3El7PYU0lqTBYLuFcY6gipDONkMhdoLsShzhHgCZiTe5Pf5P6MhM70ZzrhjuP9fPx5lNaWSG21tZVQDrRgZVYchHwOyBin470zW6FcrYN/zloIRc7jXy/X1kMc6Iuo2KmhdFexP2+KS689wNtQXXEB/VIZVq9dj0CfmVKhWq2FiMfBp58ewuY7doDvRJ1LXvB8kQgEkxp6RpAVN2k+YSZS2dEGS3gMAkV8NDa2IjMzdcYctzW0ICYjDR1VNRhT67DOCcAPd/cgPDYG+w8cQ/TSQiyJDpzRzmefHcfq9Fiwo+MxPjQ6xS+AqXzhYg2yYsKg9hWjv7EVSwud5DCwWHDhXBW0JrPTvpC2LCYTPi89i7CsPCyJnnnYIHUOf7QHZv9Q7NhQhIbWPmRlzlRDnyw9DaFfANLjo6AVBThV0V8+fwkqnRk+FjVSVq+BkDdN2rVZsXv3IYQlJkM3OoQN29Y5BV1mjfo7OiGKjEOgE3MAs0adDU1IzJrpo2IlKvpLrehrbcXSuFBkr3MO3ofLa2GSjCItPgoRmRnwdaJSaG3rhrfNAv8AP4SETuN0IHOsUeFSrwy8kR74sm2IXlni9OAy10NbcboCEeHBaO/pRWRsAtKiQ3BBYgKnvQFLN5RQrnurwQteNhMiYqMXAX6uCXXx/SLATwH4qWFyDLi6sq0TVTgBABLf7qosBNyZ9hxBnhwoiJOfo92dSSPrmO1uel8IAQ6bw4JWZaJf0cOCyQSTUYfBgV7IJGM0FpbN5oHL5YLHF0Cv18Fg0MKiV8OkUyE6vRD5y3Jm9dom83C6tBTrNm28ii158116rQFe09MBmX8EogOEaLlUg7Sl+TMmobu7DyKhAOIQMT777ATu2LHB6USRg9mwUo8wP94UKcmxMll7uUwJ/wBfp+Yd4jZNfLj6+4YQHhnmNMyS+qZYLBjU2aijmbPsXFaLFYROWa3SQOgjdNofol728vbGyPAYgkODZ83yZdZpMaD3QlygYPYNYrNBozdC5IK5kTw/CrkCAUEBzufHBuiVCqg4IoQIHRzoHO5Kxk5MVAKhcPbnniRI6ukGLzIWolm0UmRfmZRy6AR+COA5j9si7w2dVk/pjWcrZpMJuuFBsEIjZx42rlxkMZuhl4zD4BOIIJHziBGzyQypTEEd/mYTVvQqJYaN3ogNENK1nW9pOFeJ6MwM6rRrNJnAJrk6THoK8NnmcXgFhUJpMEMhV4LQPGflZi4C/Hwn2aH+IsC7AHh3yWxcqclJ81cD7tPD4eiLlfgIzEJ765iq1nFfEHAX+XGhki3cDk9CtnwDXNPefvzP93HPww9dxZa8+S691gBPAFUyLgU5uvGFIviKZoKYyWiEWqNHYIAvZGo9An1nBzqpxoQgkWtnRaIR8JmDiWx8nGT7mymZMytEAF5q9IJ4NkP1lYp6vQF8F2GIpJpcrkJAwOy5Eoj5QWllI5DvGlRIpsbpTm/Td9RcYzfrdNCyePBzbqimzblzH71MCm+/QJcZDE1qNYw8EUSc2b2X3Jk/3fgYuOIQqr2ZrRiVCliFfuC7CL2ca24MChlq5EBR3Oz7Yr5PsFIuh8UGatqTK5Tw9/ODXqeFN4dLWTMXbfDzndHJ+osA7wLgmdh2ko+dACrNMEdoZ920X88VBufOss1l12f6NpdHPulyYIgQ8nG9O7edUYdc7xdEMsi5vvyzvXtRvGYdxMHOnbcWdPMbfNE1B3gPjU/S1QED1y7p6cBBUtRMhzViw/cXciEKDIDJ5o3UxJle9N3tnfDm88GCDQNjKiwvSJ/Rw76mJiot6rkCGPl+SAieCc4VJ8sQm5oEq9EEb74QUeEz+1NVVQ9/IQ/efB4UGiPynTi/dba0ge/rA7PBCK/QKMQ4hqZd6RkZl0WrRmxyPHwDxRAHzvTqrzl/CcHRkYDFDL3VG8kOoYTMANu6+gGdmkqnwphERDiR4qsuVCGceLbrjQiNDEccTBsAAA2gSURBVIdg2uGFOKPVKQFFdzsCzBokLiuErxMv+qq6FkSI/aGWyRCYlIpgJ6Fpzc0dUErGERQiRnLqTMdAkpmtoqUfyeF+GO7oQnpxMfhOUL5uSAHdUD9ENiMis/MQ6MSptKGuiSaeUSg1SE937oRoMRowqDQixsl6e2gbz2hmEeAXPrOLAD8N4I1GC/iCBYRqLXwNPHYlicnUqoz0IELIPcj/HYt/EB9msw06tV1NP9/C4bEg9OG4BHlCcMMnTjTXIXxmvv1faP1bBeC1MilGFRp4wQaBXwBCnYSKNdXUQmXlYGlmPPolGsRFzbS1SoZHINPqwfaywcIVIclJnaHOTkhlSmQtzce4SodgJxqFrsYmeIsIMBsQFB6JQL+ZaubO5hbIDDYUZCSgrX8caYkzve2H+vphspJsiWaEJ8RD6Mzx7eIlKCxsrMiOh8bKhr/fTI/zvvYOmNlc2ExGiMQhCHMyP20t7bDAG9FhYthEfvB1Ill3NLWCIxLCoNYgLiUJXIfcDGSPEWe0i/UdCI6KAlsyjPCUZPCc9Lm5qQ0ikQAajRYJaalwFsjRUFNHOQLiQvzgI555QLJZzLhU24zw0ECMjUqRW5DjVIqvrmuBT5AYPiYtAmJinDoPtja3QyDkQaczIjVtpn8CGZtJr0NlVROKV14fD3pyT0+GtXm6vcU4+IW+VW9EuliDGSaTFR3VVRjWGZBbkA/56DBGxySQDI0gqXgF5HWVSM4rgNxoRjjLjLI+KXhjAyhetw5SvQkcmwmtdY2Iy86GD8sLRnhRD9kAfz+cOH4aLC4Xy4qWoaWqCnqrjYatKE028LhsCFjekGr00MulGFdpwZKOITQrB0IhHz5CIVQqNUZHJRjobMPqVcvRyQpEpEEKE7zBFwoRFBAAvQN4///2ziymreyM4z8bsCEEjDGGBDLGgNnCFsDZGJLMJM1o2mqWPnR57VOrVtVUVV+rqmorVeqoalVppJmq6kOltvPSaqSRpjNNJskMSQghhC2sxizGGBtv2BhjY3B1b0oSYgOmJZOSnPPK8bnf+Z17+e495/v+nyTHuLb60MmnZyjJzctk0Rchvn5frGe3LSs7HXVW8rPJ3Y61X/rvFwcvia9I9b2lNusNUXlEl/g1FIkiyY5KzT7nwmRKjFr3zjux2uepb2pgfHiMhobEL3jPnB2ry8/xY3VMekKUPVJhcOOiM8MjLCpVhD1uKurr0CVxugs2GzbfEiyHyDeWJ41s97oWiMUV9PXd4+z5s6iTbDHPTk2jyspmwrMka6VvlDN+FMCEZRrtARXDkzMcbWhI+sLhcvtZXw4yaZ+n5aQ5abS5bWqWSMAnP6vNx1sSrhVfX2Pc7iPomCGmSKOltTFpvnh37xAvFBdRqNdt+dJ893YPR8qM6LfYEZOOSXru9JGn0TDvDcjR78m26Qd7B0hTqeWjEPOplqT2WEfGmLTZMVZWUZFkd0Ni6fd45SC8/hkPTWWJQZxP4pmWPkpkOb09aqmoG6Z6qb3+37CXtklz2E78JdU5bvRLUfgw5WF3UkhMeaD/dHz8qFxSGNzYcX5QLja2Gqfndje2BR/nzp1mbdFHMA5TIxPkVFazOD/HK+3HmbE7yI9HuGGZIz0tA91aiLvuKK+2N3H70qfkVteiUcTxBpdwu7x881tv0vVZB6tpGVQ3NmIbGSY3XyuruLl9IXxZmdRos3GGoeVUK9bBe8QW5hlaUZGZFqGqII9p/xLFh0tYctiJKJQUn2hj9pMPWNWWUF6sp7GpnnAwykokwmosijZPQ2xVirq/T2A9vo5WJwXHKAjITn53CKWv8lytekcZzd2N+v/fe68f4ic1Y79jjoVQFCn2yRtLx1yVmCs/3PE56/pisjLSWFxaobkx0XmPDo9TUVlO350B/KFlLpxvSzBZSpM7ZCzl1vgcWbkaml9IPJP950dXaDXkoy6vxetcwJjEadzp7sdUpCGoKcIxNs5xc0PCtQIeD5PzftxOZ1JbpB8EXC5cUQXBeHpSW6Q+HdduolSpOX28gaHxGepqE79Sh0etKGKrGA7rmUs7iEmTmL7W03UXt2+RE8dqUeVqOJC1WcBHSl37tH+KtDQFhyJ+jjRLQjeJZ1uD005qijR09wzSfMKMOsl789C9McpKi+ntHeZ0kvTI2FKQ244A9r4+jh3J53DryaTn+TeHp4k47ZiK8sgwVlOUJGJ/bMwq58JL/zf0hcn1CJ7UvftFjpuKDHKq9uy5Q05BnjpV26R+0stR+g5y16mOt/cO+YsTznkgVSudWaj/hy16z2IQnWbrYKHHYfZf/heNFx7quacK+8FbVRwuX+7gwoV2OfDH4/Kztr6GUpnGwQPZqDLTia7E5NgB+bxeqUBfdFCOog94Iym/GEtvQhpdohLZhh17+aa4WwZPuv9+cfBPmsPTHt/jWUS3jcyq7OjDMXL3yQ5TKvfVbhzI+rok0LX9Km33nEpZD3EpLXiHugVP+z4Q1xcEdkvggYMP+lf+axGYh0536+2k+8VDEs/HHzV4p3z6R/tGolE5vU1y6FJ8/f2td0nFTilLxEoRxdIVN7Zlpd9KTv5Atkp28ivL97d0d2oZqjSkLf7ntWXnbJ898LxyEfMWBPYDgY6rV9GXmuRAxtlAmAaTgatXJHnjl8jYRbqfpLdgD63KaYKdN27RfPI4nplpllUHMeo1XL3exfmXXkw5EHvR50ejzcNpGWNg0kbbuXNIwk41zS2suJ04IlBn3Lomwmb2cfq7utGbqtEoYowsLNFSZUiw05QkpibZGq4tL3P9Th8vtp9EkmdGf5i2aiM9kw7MRyvo6eqW7TyQol/w2GwM2JycPW1m6O5djPWNKEOLCXaqd1gPv9NJ7+gEL51t47Or19C+UIbhoJppX5CGyjI6r3dy+uyLm6YkO/j9cKMKGwUBQUAQEAR2QWA1zKUrnZxoP83slE0uNJQVCZFjKKPf7qEpSazKVqMveTx0+dcp89soqm/ANWcnshxDk6MmOO+i0nwMXyiyqcDQVmNJGhATU7OYyg188Jf3MbaY0a1FyS2vwGGdIByKUWrQoT1UnNJkpRgcKRi1t7uX9SgcayxlcsiK8XjrJjslgapUWng5LIsb2RxeBmYdXDzXRu+1W5xuq2N80EJpazMO6xTVdYliWcnGj0aiuKemcAdXKKmtxj40RCgUe8zOeYxl29sn6T4sLnjQHD7Ejc8+55jZzMK8iywpsPtAJnpdPjc773G2vemBGcLBp7Lioo8gIAgIAvuMgLSrKR0xDo5YkcIcdAV5ZIYDsoPvnfXKsQuptng0whVbgDLvNIdbWnHZZlgJr5GvycQ7O0fVCTO+pTDag9sIMj1yMSmAWwqylI5XIn4XowMWTG2ncIyPEQqvU2ksIFv3sKLjdnZKtg2OTVNVW0HPjV5ONpczfHeIira2TXZKBbZSaa6ZWZaVGZSWFMmZOR0fXyWiUHH+TD39d4aoOHUSh2WCytrKVIaThYvszgU8s/MYza3MDvQTXF57zE47hkeqXCYbeDUawWZzcPCIgUK1kq6uAfT6PDk9NJ6pprhAx5Xr/bx85qFgmHDwKS2R6CQICAKCwP4isB5eZnTKRr6+CFZCBMJRjKUlWCYmKa8oR61KPS16enSUuVAUc10VFouV4lIjAZeTiCINQ5EO69QMFVWVSbM4HqcmlSYeGrXI0t/KSIxQLEZNbSWWUQv6Fwys+tz4I2vUVm9fn2Jj3CX3AlaXh7ycXLLiazj8IRqOmhgZHd9kp2mHL+SN8SxDI8SUCgp0BSwsuEnP0VCgiMlZL3W1JsZGpOJXBgqSVGVMdofMjFsJRaMYykqZmZgir7iE9NBigp2aHV6OXLN2PMEQVTUmLCPj5OiLUK4sE1iJUnbkECMT05hqqjalggoHv7+eWWGtICAICAKCgCCQEgHh4FPCJDoJAoKAICAICAL7i4Bw8PtrvYS1goAgIAgIAoJASgSEg08Jk+gkCAgCgoAgIAjsLwLCwe+v9RLWCgKCgCCwLwn4vF6udd7h4stnyJZVEOP87Lfv8tMffvfBfC5/cokLr3yJv73zDifOtKMuLqXkMZEnn9eFNr+Qn//uXX7y1nfk3/Z1dzPkDlJFkNZXX0/KZ/Tzy1SfebZKeu90IwgHvxMh8XdBQBAQBASBPSHw0acd1BTmMROJ09PTy/XOW/zh929z+R9/J6opRLMW5qtvvMaf3v4N3/7xj/hjRw/hO9dRaos4U2XgUmc3Xz5/CkVmHu/9+X1ea6xAf+5VAtZxufZJeHKYI5oDZJ+8yMyUhfFRK0SjFGqy0aWtklVaTTRNxScffkhh5VFC1jHaX3+D2i1qEOzJpJ/iIMLBP0X44tKCgCAgCDxPBCQH31BSQL/Dy5TdiWukn++99X26bt1lLUNFejggO/j3fvkLmi9cRGM0MdjZSX1DPf03b6DRFdBirmfCtsBfP/yYH7zcjK/8GFHbJEdrKnn7V7/mrW98hbH1HDJU4PUtkR5ewlCgZcXtIKotIr/oEP33RmlsaqLv5g3e/PrXntklEA7+mV1aMTFBQBAQBASB55mAcPDP8+qLuQsCgoAgIAg8swSEg39ml1ZMTBAQBAQBQeB5JiAc/PO8+mLugoAgIAgIAs8sAamiqmiCgCAgCAgCgoAg8IwR+Dd3ebwHOvI8I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ata:image/png;base64,iVBORw0KGgoAAAANSUhEUgAAAfgAAAEFCAYAAAAPJPW4AAAgAElEQVR4XuydB3hUxdeH393NZtN7TyCBIIGEKlV67x3pgqJY+CwoKioKqNi76B9EVBSUIiC9g9KRTiCEQBJIgPTek63fsxuJIIFsyg0JzH0eH3Uzc+bMe+be3y1nZmQGg8GAOAQBQUAQEAQEAUHgniIgEwJ/T8VTdEYQEAQEAUFAEDARKBZ4g4H8wkIUcgUqSws0OgNKC4WpgFarw+Kf/9ZptaBQoJDJTH/TGwzIZTKMv+uQIddrUViqKP6rOAQBQUAQEAQEAUHgbhEwCbwuN5t3l23j8ebeFLn5gUJJ7rUYbOvU5+135/LOe++iys0gJTMXn+CmJBw/iKtfHf7Y8RePTBjH5aiLRJ2Pwic3nibDx3P0xEm6dHyI02HnsXJ0ITkpif6d27F77wG69eiOUn63uivaFQQEAUFAEBAE7g8CJQL/4Zo9vDWyI6Hh0cTnqkmMiKBJ9+588/1ifvliDms37KSBqz2XFc40bOhPoKMth85F0q15EH+fDqWOoz1nt2/Ev3VHTp05g42TO5kqR6LOHqOni5IzmUW4eHkR2KoDHUIC7w+6opeCgCAgCAgCgsBdIlAs8AV5fPbz77QK8KVduwc5Fx2HviiXS5mFWGUm0q5ff9KSU3CVaUmzdSc2PIz2HTpw/NABOnbpRFzcNRr51+Gzue/TpXNnsLNHV6Ql386JK5ciaG0rB1dfkguKaNGyJR7O9nepu6JZQUAQEAQEgfuBgE6rR6u9OYfcYNCxevUa1q37g7///psidVGNQmEBPKyyo5vKmgCFskKfu1ucPIjcztbUL5FkV6PCK5wRBAQBQUAQqAoCRoFXF+lLTIWeOcUzU58iNPR0VZivchutlCret3PFQV7xb9jG/Lc2l8+jsLcTAl/lERIGBQFBQBAQBGoEgRsFfuOm9YwZ+3CN8Ks0JwZY2jDH3gXdf/9oMCBTKlH5+1N4KRpjQjx3eK6/rcDn5RaQnp5ZYwFcd0yvMyBX3JynL5PJ8fR0RWlpfMEhDkFAEBAEBIH7ncB1gd+5aztDhw2qsTi6WVrzkb0r/75rKHbVOMEtYO5cbJs2ReFoiyYlnZSVK0lb8wf8M5Ptv526rcAnxKfg7eNeYyFcd0yj1pYq5NnZeTg4FH93EIcgIAgIAoLA/U3AKPD5+UU0eKAeyclJt8BwdHSkTh1/rlyJIahhI44dP3pLGRcXF9LTM4xyazZMGxtb8vPzTOVlMhkjRoxmzZqVpda3kclY6+SNfSmv5Y3f0W2CQ1D5+qHLz0OTmmp6es89fhTjQ21pR5kCHxWbQH0vJ+KzC3CzU6LSaUnNzEdu74irY/F7/bt5CIG/m/RF24KAICAI1A4CRoEfN248q1aXLq6vv/4mwY2Def2NVxn18FguXY7GQmFhSrx7sOWDHD9+jDV//EHPnj0ZPGgwu3fvokmTpvj710On07L011/o0qUbCoWcqMgo+vbrx7q1a/nyy694ZOIEEhLimDP7PYYMGcybb75Bo8aNmTPnLfT6f5/VZ9o6M8jqdg+mBmyaNce5R28Kr8Zg5etP0tLFaDOMNxylH3cWeG8XkpLSyUpNIzM/n+Cgutho1WSpnMlKSyPA3++uR/a6wG/dup3oqGj+79lnkMvliCf4ux4a4YAgIAgIAjWGgLpIg4enB1lZpX96Xr5sJSkpKfy+6nfGjh2LUmmBQqEkMSGB06dDmTp1Ki1btGTAoP4MHjQEPz8/5HIZf/zxB9HRUfTp04+uXbuSlpbGxYuRLPx+PgMHDKJdu3Y8+9xURo8ey/79+/hz914SkxKIuXyJr7/+mtOhp0oYbXL2xkVevKhcaYfBoMcqIABLL1/yL4Shy8y5I987CryXtxMpSZmEnj5FXpGG7t3aYf+PwGenpuEfUHMEXl2kNgVDYVH8PV4IfI05r4QjZhL4v/Gj0NRvyaL3ZpbUeHLCWEL6jGDKwK7079GTJA0cOnoUN3ubUq3mZ6Txway3+GrRTyic3Jj14ce88Oh4LBXmZeL2avcgfaa/TXBePF/9GcquXxewe/0fNOraB1+nu//GzkyUopggcAuBS9GxBDYIKJWMnZ09s2e9Q2TURZqENDHpiLeXL87OTmzdtpVt27bx1puzcHf3YOfOHWi1Wnx8fNBqNaxbt46IC+EMGzrC9PfsnGz0Oj2LfljIkMHD6NevH599/gnOzs4MHDCY3r378uefO8nLy+Pb/31DTk62yadgC0t+dPS4/ct/Gdh36IjbkKHYhgSRsWcf6evXUxAZedtEuzJf0V+MiadhgM9NUDRZ6aQUgY+Hy10fRuIV/V0PgXCgigiUJvCpyckobWwJ27ebQZOf4fTJE9T19iQlORnjlF43d3cs/1k62ujG9EdGsyY0mgN796GOPE2rHr2Yt2ozo7q2JSuvAC8Pd7JSU9CprHGxsyUtJYX8IjW2Dg64ODpwXeCfG9CNrEI11uhpUL8ev+09SnMvJ5w8vLFSyIiPj8fF3R0rS8sq6r0wIwhIS2DKE8/w408Ly2zkmWemYtDDwu8XlFm2KgtMs3FkjPXt14RxHjoEuUFBg4VfkncilJyzZzAUqkn5bTkFUVGlunJbgU9OSsfD08X0fcD4yvvGo7TfqrKj5bFVmsAbsw2NswDsbvOUUx77oqwgUF0EShP4oT270nL4JBQXjvLBT8t49MXXqZcayZJTkdSxsSDH3pODG38vcbFFHQ+e+241UwZ2Mf32yvDeXPBswZNtAnhjyVrO7d3F60N7kdJ5FGM95Eyc9SE927Zi/c5dxF65ypjeXUxP8P4J4czZdIz3hnVg0vTXGfjsq9hHHKb++Om8PKwrXl5eHDofTUhd7+rCI9oRBCpFoHmzlpw5W/qcdxsbG1o92Aa1Ws3p0JMUFVVswZtu3XqyZ8/uCvn5jb0brSytSq3rMflRLGwdsPT2wq5VC/T5BeSdP482KxN9QSGpK1eiSTYm3d183FbgjSKpVmsq5OjdriRDhqVKebfdEO0LAuUicCeBf7hVEN1GjiPpWiyN/f2wcPbA0VLB8Zh4NKkJJe009Xbl1SWbmdS7vem3N0YN4KRNIM92aXSLwC968Qn27tjJnp3bee9/C7gan8Ckgb1uEviIXWvwdLBje/hlEv7awBs/rWLVm1Pp9Pb3xO3fhMVtpueUq+OisCBQDQQaBTXmwsWIUltq3qwFCxd+z5dffcFzz75A5y4dsLa2pl5AfSIunDdNUTMeSqUSjUaDMZve+K3deDg5OZOXl2v6/a+/9tG9excsLCxwdnYhJSUZBwdHU/a8m6sb0ZeKn7SDg5tw9WosOTn/fkOf7+BOC6XqFv/sO3bEc9xYbJo8QPbfJ7Bu2BC50pLcM2fQ5eZQGBsLcgtSli69JZteLHRTDQNLNCEImEPAXIEPqVeXR15+i24PNgELJZ3atysxP2lAL2KsPFnw1ks8/uKrXA49wXNfLKSlLJMZP6zg/ME9jG8TgvXYaTROjuD3kxd5ceIoJj75dJkCH2SlpWHTVrTxc2XkvN+Y8FAzc7olyggCNYLA4EFD2bR5Q6m+NGvagp9//pmff/mZcWPH0aVrJzZu2MyWLZvx9fXj8OHDvP7GTH5fuZJhw4YSHn6epOREIs5H0KpVa3r16s2AgX357ddljBs/lk0bN7Nz1y4S4uNNU9SffOopUpJT+PrreTz4YEvTNL1hw0aY6hjfGhiPOXYu9FXdkFsjk+HcuzdyG3uc+/cCrYa8s+EoPTyQW1lTcDkahZ09+sJCNImJaNMzUSfGUXDhYkkfhcDXiKEnnBAEwCjwC5avLkEx7ac1XP71a9Mr+huf4Fd8+gHvr9xAoLszni068MPHc0rqxJ49xaTJUzh06jQySxUq9HzwyyoGNvCky+DhdO/Vh8jjhwmZ/BKd9Km8+8OvdGnbmrUrV3Ii9hpTh/e75Qm+eX1/fB/qx/pfF/LBE+P4ePVWEhMTcbAp/XWiiKUgUBMJrFy+hrHjS1+9zijwn332OV9+9SXPPfssEx4Zx5w57+Dh5oWllZLly5fRulUbZr75GuvWbWDYsCF4eHjyw6IfOHjoMM2bNePDjz5g3tff8MEH7/HKK6+ZxDvs7HkWLpyPja09x44dpcNDHbkWd5UHW7Zi5MjhNG3W1PSUbzx6W1rzrr3rTUl2Bp0Gl4FDcenXi4LIKAouXyEv7AwPfDuPlM3r8X38CVR1fEnfupsrn35KQXg4shuy8IXA18SRKHwSBKqIQG5cLPO3HmDGlAmVtpibncXPH77D/LBUzm1cUqGNLyrthDAgCFSQQEG+Gidn+5In5hvNNGvWgu+/X8SvS5cy6dHHGDJkAF9+MY9Dhw4yePAQvlu4AOMr/g8+nMuJ46f44YcfaNXqQdOTfPSlaEaPGsP06dNYv34jr7/xGt9++z9mzZpFt67duXQpCpXKilOnT9KpY2cmTBjHtBdf4vPPPmf4iGGcPx9ucsUSGTtcfLD8z2cvg16L95NPI7OxojA6hrywMKzr1SM/8qJp0RuDWo1j1y7Ez5t3Cxkh8BUcLKKaIHC/Efjs1Wl8s2kPJ86E4iZSXO638Nf6/mo1OkKahHDx4oVb+qJQKHBzczcllV9/orazsyv59m6cFmf8jl5YWGj6d/36DYiONk5Pg0ZBwcTEXqawsMD03b2gIN9kJzDwAc6fP4dKpTIlqmu1OtO8eWMCn7e3D6mpKRjbNdq8fnzv4E6TUr7DG3Ra6s6eQ+6pk+SFnaPh/74hZdN6LJ290Gnyif/sy1KXqxUCX+uHreiAICAICAKCQFkEjCvZnToZSruHWt+0elxZ9arz7yH/zIX/7zr0Rh9kKiX+c94h/rvvTAKfvmMn2qwskpcuve3KuULgqzN6oi1BQBAQBASBu0LAKPAatZ4XX3qh2ue4l6fDr9o4Mdy69EWlZNYqXAcMRm5jS2HURbL/PnzHZfGFwJeHvCgrCAgCgoAgUCsJXN9NTqvT8vgTj7J69b/rR9SkDqmQ8b69Cx0srUt3Sy7Dvn0Hcg4euO0uctcrCoGvSZEVvggCgoAgIAhIQuDG/eB1Oh1vvvkaCxbON81fr2mHUeTftHWmt5VNqUvXGvS6m7Llb+e/EPiaFlnhjyAgCAgCgkCVE7j+iv5fwzKuxcWa5q1HRJw3rQ1/fUGbKm+8ggabWljylp0zXnKLW7LrzTXZ5vJ5FPbFr/xlhprWQ3N7IcoJAoKAICAICAIVIFDTZa94C7UKHjdMuxMCX0GGopogIAgIAoKAIFCTCQiBr8nREb4JAoKAICAICAIVJCAEvoLgRDVBQBAQBAQBQaAmExACX5OjI3wTBAQBQUAQEAQqSEAIfAXBiWqCgCAgCAgCgkBNJiAEviZHR/gmCAgCgoAgIAhUkIAQ+AqCE9UEAUFAEBAEBIGaTEAIfE2OjvBNEBAEBAFBQBCoIAEh8BUEJ6oJAoKAICAICAI1mYAQ+JocHeGbICAI3JHAzt+W03rESA4dPE6/bm3RaHXkZmaicvfEoigfSysrdMa1x+UKLJUKvnr3Y3wbNqRb/77YK+UoLC3RazXo9AasbawpKihAoVQi0+vRyeSolBYiAoJArSUgBL7Whk44LggIAvvXbiBeZoutnTUqOXg52eHg7o6tuxvZmTm4WCmIiLiEPj+bDj268MXXPzCpX2cybByxUyj5+8Ahsq7F0LNja/LkStQuXly9cIGCQi2kJTJsymNYVGrdUBEjQeDuERACf/fYi5YFAUGgkgT2r9/Eg22as/pQOP5eLvg62KBzcMHLzwvycrgUn0zK1Wu0bd0CZxdHvvzqexp7ONH8oXZEp+eRfimazPR0+rULISoxHa8WrTl35Ahx2YWM7t0RR08PFDes7V1Jd0V1QaBaCZgEPjU9nWdmvFmhhieOGsnQvr0qVFdUEgQEAUGgMgRyMjKxd3YiLT0LO5UFGXkFuDk7goUFiVev4erpSWFONhqZAg9XZxKTUvDycCMnr4C8nGxsrG1Qa9Q42lqTm5VD6LnzyJ08eTDQhyy1Fl9Pt8q4J+oKAneVgEngc7R6fozJq5AjnV1VtHK2rFBdUUkQEAQEAUFAEBAEpCFQaYHv4qbiQSch8NKER1gVBAQBQUAQEAQqRkAIfMW4iVqCgCAgCAgCgkCNJmAS+Hytjo0xKf86KpNhkFsi0xXd7LxMDjIl6P/9vYWbPUFOtjW6k8I5QUAQEAQEAUHgfiNQnEWvK0IXd/IGgbcAa2/Iv3ozD7kVqJyhIKHkd7lzADJ77/uNm+ivICAICAKCgCBQowkIgf8nPJePH2bmF/9jzHOv0KWOA4kWTgR7u5QELzb8DM9On4Hxbce4/3uJJ0cM4LPXXybHzp05b76OPC+d/oNHUgg4eddh1W9LyjV/NuHoX/wWp+aV4X1vGjD7du+jY48OTHvhFb795qsaMJj0TH/sMb74eYnJF726kMhL1whq1MBs3/as/Z135i0wlW/RbyRfvPYcN041jv97N7+nKTCc3EOrERPpEhJ4k+3Qs+doHliXIROfYN3qlcjNmMb0+YwXseg0jGlDujHx+eks/eaLm2zGHNzN6ug0Xpk0usx+vPbEZCa9OZeQ+n5llr2xQOjBP9l8OZ+Zjwwy/fzE8y/x4zdf3t6GXsu4vv1I1OpQWKqY+tos2vq5Mu3H3/nj49k31Yu9EIF/UKOS3w5uXsvOVC1vPzrqhnIGIs6G06hpSLn8FoVrNoH09AxcXJxrtpPCu7tCQAj8P9hXfP4+V/W2HMwsJCD6NB8uWYq1pdL0V0NhPg+1aMGnq7fQ3FlFh+69eOfrb5n++ERmzv+Jp4cPgKwk+j/2KlvW/MycR0dR/41v6G+dz8r1m+jYd5DpZuHHZauRq/No028oD9jK2Bp6gcEdWrN45ToGBNjz8aUiPhrWnV9XrsK/RRsedLKgcf8xbNu1ndizp5kwbiwn9u1hz+kwJj42mZwrUZy8HEdcTDTjHpuCp4ONyd/4qIus3LyNfiPH4FmUwfbIBBrZyki3dCA3JgI7SxUxOiWTRgwmLfYyq9ZvpHXPvjzUJIh1y37lSk4hjzzyCNb6Ihb//AsPtO1Cr/YtObV/Dydj41jywVz2hUeY2nrvuafYfSmZX1euIGrfTk5eiWfKY49hb60y/T3xcjS/rl5Lm35D6Nq0oem3Vd9+QaRtIDPG98Pfz5f9UVdJPLqXk5evMWHiRDL+XMPnCRYY/lxFr6mvkR52ginPPMl3CxYQEvQAE598lnmLFhF74TzPTX2G0/v3su9sOMNHj0NVmMXRC1eIPnOcoeMnUc+reJrT0wN6sPpoOBcvX6JD/8FcOLCb0EMH2H38NBMeewxF8lVOJOfS3NuF5WvXE9SuK/07tuLIrh2cjI1nwrhxONoU96l/i6bMXvoHDzV9wPT/MWdDWbN7D+MmPcaJXdtoO2gEBZGhJDn44pIZx+aDRxk5ZhyXDm/nx7Bslsx8ylSveccuvP/C/6Hz8KOFg4J09/o0d7Vm1Y59jBk+CHQa6tnYsDc2kfzL5xj+4psc3PA7y/cfZ1Ln1vy8fAUNWnWgqbsNrdt35aNlqymKjUJuIadRcGPSZSr6NnmART8tpmG7zrinxzJ42kyWrlpLj5aN78oFpyobvZaawZR5y0pMtm3oz7v/3Dxd/zE7O4eYmBjc3dwJPRNK3759kP1zQxgXF0/E+QjyC/Lp168fygqsWnctK5v5B4+X+NDMx5OxLUKIirrEuXNnGTJkCDt27CIkJAQ/Px8y0jPYs3cP7dq1JywszFSvT5/exdcZg4GiIjU7d+7E0dGJLl06mYUr7PAJIrceLCkb0LoJLYf0ICkphZMnT9CrV0+2bNnCAw80JDi4MRcuXCQs7CyNgoLJyEjH2dmFkCbF40GtVqNQKNi8aTNu7h506NDeLB9SEpIIPfLvW2D/BvV4oMm/N5w3Gjl+7AR5eXm0aduGnTt3mWJiZVV8biUnpVBQWMjJk8fp1KkL7u6uZrUvCpVO4B+B16FL//e1O8Zv7Ra2oMm5uZbMAoOFFTJNbsnvcjsnZNZ2tZ5valQEz7z+FiPHPMJFrSUd3ZS07dgJBxtrcq5G06jXYOIuhJv6OWlQP3o89wbzp0/laHjxb0aBD27fh5HDB7F+9Sp+P3yCni2ac+DQQR4dP5Zv539Lp559SL4aS8MHGrNs/ufMXL6R5bOn06zncA4vmstnl4poln4Jp8YtmfHSi1yNicKraQcSzh2gW+fe/PTVhwx6+V2O/PItvZ+fzezhnfl6x1E+njyMySv3cfanz4yXCXp36sysjz7msUmPExV9nhYPNEbv4sa6rVuZ0b8zE/63gjXTH+OJLxbywfTn+Wbpcp4dMYjNh/fRfcQURrVsgCqkDbn7N+E1/Am+eWIEy/48wCMTHmf1bz/SoXN34hOumbq98/t57M6QM7SJL7NW7GLxtAk88ctmdnzzvunvH854mR6Dh9Nt5GSykiKxlBUL/IKdR2n3QB3WHzjO4rde4N3Vu/hkyigGzfqcnS+P48vEfwT+yZd4Y9IEImIiCfDzY8uRYzw5cTKHNq3CLagZiedO0H7cVFZ9MotH3niHb177P4a98Sn7P5jOK38cYtXX75r8eHpofyY8Mp5NaQrW/fojO796j2Ez3mPXT99Sb+AY/pw7je/PJeFw/m8Ch4xh2byv2LDqV3o//Qozh3Tjl9BY1v/vE5OtGwU+NykO3+DWHN2xnimfLmJ8I3ey6rXi0ooFfL5hO42atmTlvI+Z+8MKZj7S/2aBb9iQHzbt4LWxw1m1eT2j3vyK19r7szPbgs9eefYmga/r5UqrJiH88vNies36gmEF0TSa+Dx/b9/Gwh8X0rFxU85euUR9X2+W7zlC8oHN/BpXhNuB9Uz9+Q8WzHqV12bMYNjU6Zz6c0utP1+NHbidwKelpRMddYkmTUPYvfMvHJ2cKCgooHWbltja2KE36Dh18hS5uflkZWXTomUzvDy9cHAs/3XsdgK/a+efeHi606hhYzKy0jkTeo7efbqb/MrKziI4OJitW7bRvEUz6tevR1xcAjExlwkKCuLypRhSU9PoP6CPWXE69/cpLm7Zf4vAr1u7kfqBAdSvX5+zZ8/SqFEjnJ2dTOUS4pOws7MlNTWd0NBQhg4bRGzsVS5diqZjxw5ERUYTERHJyIeHmuXD7QT+6N/HcXRywMfHh8ioi7i7exAdFYNaXYSvTx2CGgey+vc/GDt+FMeOHTf5FRgYaFqU6NSpswwcaB4Ds5y8DwuJJ/gbg24w8O3cOfRv24JED392n4lh9mMjoSCXhg1D2HsqFHsl9Oz4EJ+s3syrIwbdJPDGJ/ita4tfXRfl5+P1UB+ST+5j6shB9HnxLaY9Polr0ZG0DHqAuXPf5fP1u/jtrZdo0WdkicDnrP+FliMmsPi9dzkXG41nk4eIP3eQ7l168/HMF/hkXyTrPniFB0La8dErU9h+OZ1XH+5Ll/cXkrjqewwGLc3qN6BVl65kFahZs+I3Rnd5iIs2PhzdsprxPTrxy679rHz9OZwGjuLLuZ+x78/NzBg1jDeWrWHJB++x8o81eHXojdPlU6i9A8hNSeKTOW/y/Oc/sn3Zd3RqFMzhqGhTP3ctmsfONBntHXWcsg7g7UcG4t97BFf/2gg6NZ0aNeLxj77lxadfICUlCtU/Am98gp85ufji8fvn73NM5sJbo/rSoGMv9v9vLt8kKYuf4J98iZmTJhB++SIBdfzYeuQ4Tz7yGIc2rcatUTMub17Os5tPsfj1p+nUvRf/e38W01ftZ887T/PwjC9Z/YPxpqdY4D//YzOdGzXgnIULO997mY93nWTdp7Nw9fZj/ffzWBGVzozB3Zjz/gds3LKVo+tW0G/6HDo1DcI5sDHfzC1+LW4U+Nd+WE67kEBSYqJp2KYz40YNI82g4td3X6XrgGHkWjsScXgPHvUbMLhbFzQObjzVp+3NAt+uI0cP7uf10UOZuWItnQMDsHRx5/u1m2lf36dE4HdcjMHNQk3b/mPY9PO3dH3zC84s+JA3Z77J2i2b+W3PEV4e1JezVy6bBH5f5DVOrfyepdfySV70JRsvXkKdm4W9Jp/2j/wfp/7aek9c6m4n8CtXrqFN61ZYWduw56/dpKVl0CDwAdq2b4VKacO+/fvo0bMbxifJjIxMWrRobhI7o6iU97idwGu1OjIyMtCrLcBCw+lTZzly9CDTXngRWzsbli/7nfETxrB9+y769OnFxnWbGTJ8ANlZ2SZ/w8MjGDS4P3J52evknj96mohN+24R+O3b/qRJ00bIsMDbx50Vy9YQHnGG1197nQ3rNzNm3EgS4pI4eeo0Awf2Y8f2P+nQsQ1W1lYmH/76cy/jxo8qeeNxJza3E/jc3Dy2bd1J27ZtOB8RRt26/lyJicfCQo67mychTRuy5JflTJw0ngsXLpjeYNjY2FK/vj9bNm9j2IjB5Q2JKH8DASHwN8CIP3uCT3aH8mr7+vy45yiuDZvz7Ijib+JXIs7RtWdv0gs1fLjwZ6aO7Ee7kKa3FXgMBr5+dRrv/7KCIVNf4qNHRxDQog0eDna0f3QaS2c9S7vgEAoc3UlMzS4ReNfTu1my6xD2Kjnh587TMqgBg16dw96li9mzYzMje/XkYFQs363eiFXUcdZfulngjb5+N3cOb82bz+BX3uFFfxULY4rwiT1JYp0mxG9cgt7GniOxKZw8dYLN337GW19+y0NDx7Fmwaf0bN+Os1fieWf+j3T2tKHvyLG4hbTj2M51zHh0HOuOheFsBaFnzpm4XDt+gOa9B7Noxz4+e2I8kakZbNq9l3aNA8GgZ3KfbuyMTiAlMZW49GTcrJQlr+ivC7yuqJDRfXpxMPoK36zfQavEk/++on9+FqcWvMeiPUdQZqSx/VwUr44agHurrmxat5qka7E8MmgAu0+d4c2vF9LZy+q2Av/F2q3knNxLnXHTKAw/ytPDB7PuWCjvLd9Ap5xo5p1JYIyBsRkAACAASURBVHiAM5Onz8DRrz4nDu1lyvDB7D4TwZIN2+nfOrhE4PdGXkIhl/PSV4vR7FrG9zv28cXydTzapxMvPTyIOpNfZ/rAjjz/8EiW7T3A2/N/opkq9yaBb9+mNeqsLKwaPcihDSvZ9Nk7TN9xhgs71hTnJPzzij5ZqcLKzpHvlq+hmaPcJPAbpgxl+P+9iH39YI7v3cGTndtwqEFH5H+uLhH4X+PUfNizBR2Gj8azeSeOblpGt6AgWj4/iwUvP1nrL4R3ekVfVFSEpaWlSZzCws5jZWXJ4p8W8977c9Fqtbz11mxGjx7Nrp27TE/OX3/9FZaq8q/ncTuBP3r0BKtWreSTTz7m7bffYfz48QQFNSQ5OYWZM9/g88+/ZMmSJbi7uzN27GhiLscyf/583pr1FjNnzqRRUCOee/5Zs2J0/mgoEZv23iLwkZHRLF78E3Nmz2batGm88uqrNGgQaPJBo9Hi6+vN0iW/4VfHj+7du3L2TBgrV65kztuzee7Z52jfvgOTH3/ULB9uJ/DGV/5K4+Y9N+TJrFyxisTERJ58cgqvv/E6H3/8EdbW1nz55VemG4C6deoy75uv+eiDj/GtIxK4zQrAbQoJgb8BTHZ6Gtg5Ym8hJzw8nAaNGqOyUFSGb0ndtOgLBPcaSMKlSLOSwqqk0VKMjOjYjl/3H8FGLlULwm5FCOi1at56dBwBo5/iqaE3J1pWxJ6oc/8QMH63Nn4OEIcg8F8C/wi8Fl1a3L9/kykwKO2QqbNuLi+3AIX1Td/mZXbOyG0cBNkyCKjzcth14DD9jUk+d5HWkX17aN25G4q76cRd7H9NbVqrVbN91x569eqFykLcfZkVJ50OfXZaSVGZ0hKZXfE35uo6NDot6bnZJc1ZKS1xtCn/t/zK+Jt4LR4ve/t/TRiTg62tKmNS1L1HCIgn+HskkKIbgsD9RkCfnkThouIkSuOhCGyC6uGppmz0jRs207dfb86FhWNlZU1wSHFG98kToQTUq0vM5RicnB1NCWjXj8zMLKKiooxf12jTppVZOGNSEnhv/eKSsm0Dg3mq+zAuRceg02to0KABYWHn8PDwwNPTA2NW/+Xoy9SrX5/z58+jsFDQuvWDpvpGvwsLCon451t0+/ZtzfIh4UQo3qHFs1pMR1AgdGzN1StXSU5OJiSkicmms7Mz/v51MCYhJiQkoLSwJDU1BV8/HwICAkxVjZ82LCwsTG8ws7Nz6djxIbN8EIVqJgEh8DUzLsIrQUAQKIPA7QTeOEVNq5bh6upEbn42cVcTaNmqKXqdgZMnQ2kYFMi5c+G4ubmaEuwuXohi/oL/MfWZZzB+t1bIFfQfaN5nktsJ/L69B0zJdC1btuTgwYPU8auDm7srkRcuI5Pr8PLyJj+vkKvXrtK5c0fT9+8fF/9g+v4edjbMlOE/bLh5CWbxx0/jc+bCLQJv/GHf3oM0CWmKlY2Sndv/omfvLtja2hITcwV//7r8ufsvPDw9aNasCYcPHWH5imWmvIFjx04QH5fAmLEPi3FYiwkUC7y2CF28mSvZWTpD4Q0r2Tn5I3PwqcUIhOuCgCBQGwncTuBfeH4aZ86e4dmpL9C8ZVNTpnjX7h1Zv24D3y1cQN26AXzzzTxOHD9JmzZtWLl8NWPGjSAhIdE0PU2ukBMcHIJSWfanktsJvFqtITMzEyulLTb2lmzbsptBQ/pyPjySBg8EsPy3VbRq1Yr4hDh69e7O2tWbGDy0H7m5uaSkpJr+adeuHRZm+BB37BS+Zy/eIvAZ6ZmEhp6lefMWKCwM7NtziEFD+pneFCz+cSmPT5lkSrbbsGEzw4YNYce23bTv0BpbWxtT+2fPnqN3r54oxCej2nh6mHw2CXxCfDxdO92woIEx41FmAXrNzR0z/a4Avbbk9zfenMXkJ2p/Rm6tjaBwXBC4TwkYstMpWvdjSe/lfoFY9hhh+n9jprxcLic/P9/0bxub4kWgjIdOp6MgvwC9wYCDg73ptbTxN2O2t3GallEA7e3N+46ekJnK4n2bSmwH+9ZjWKuuGKeHGQ9bGxvyCwqK/9vWxuRXYWHhP20VIZfJsbO3M/2m1xtQqSxN/63T6U2+mXPEhZ7D90r8v0X9/aBZY1O/jDMJjIeRg4WF0mRfr9eb+mltbWW6oTC25ejoUMLExsbatG6AUfyNv4uj9hIofoIXhyAgCAgCgkCtJJAQn4i3j1et9F04LS0BIfDS8hXWBQFBQCIC+pwcsrdsK7Gu9PbG1szlXavKJUNRHpqE8yXm5LYuWLj/m7hXVe3cyU5k2DlyrsaWFHGrU4e6TZpWR9OijRpOQAh8DQ+QcE8QEARKJ6CJTyBh+qslf7Ru2QL3115Bo9Hw4Qef8dL0502Lp4SENGbkyJGkJKcwf8F8Bg8aTHT0ZdMytVOenGx6JZ+amkpBfiHfL1pkyjZ/+eWXzMKuz0kh/9T6krIWHoFYNerO2TPhbN22hZdfns5XX35Fmzbt6NK1I2mp6fzyyy9MmPAIi35YZHoF/vzzz5lekxsz2pVKS1N5ZxdXXnrpBbN8OH3gIKfWrS4pG9T+ITo8PJrFi3/mTOgZZs+eY1o4pkvnznTv0Z2ws+dZt34tox4exb59B0xJd+MnjDZ9Prh69Rq+vj68/94HuLq688I08xbbMctRUajaCQiBr3bkokFBQBCoCgK3E3jjVDhraxu8vd15Y+Yb9O7Vlw4d26PR6Jk9+01efHE6cpkCrVZD06ZN2bfvIO3atTYJ7PHjJ8jPK2Lio2PNcvF2Av/FZ/OIjLrA3Hc/BJmGkyfO0LR5I6IiY1m+fClPPfUMK39fjoe7Fy++9AK7d+6hS7dO5ORkc/jQ36SnZTHpsXFm+RB68BAn1666ReCNH183bdxK9x6dTSvZPfbo4wQ2qGda7z0lOZXgkMamFeSOHz9pWi7XuH5+23atsbWzZu/efcRfS+LRyRPM8kEUqpkEhMDXzLgIrwQBQaAMArcTeOMTeczlazg5OZgS7A4cOET/Ab3JzsrH3sGGTRu3YGdnj0Ihp1v3zvy6ZCUjHh5CUlIS2Vk5pifZ5s2bm5XBfjuB375tpylLHuTk5maZpt/17NWNCxciTU/IG9dvoV//Puzff4AhQwaxetU6Bg/tT35eHhkZWVy7Fkfnzp1QWJS9ItWZQ4c58cfvtwi8cbqg8UbGx8fbtKb9+nWbGDlqKAf2H6Z1m1Ys/eU3Ggc3Jj4uzrTZy/q1m+nQqR0ODg4Yt6A1rtU/YEB/s3wQg7VmEhACXzPjIrwSBASBMggYNBo0cf9mj8ttrLHw8DDVMmaAGwU8Li7OtB2qcTMZY6a8cetYf39/8vLyTU/wrq6upt+N5by9fYiPjzNlnnt7m7kGul6LPv/fFT9lFipkVnamzwTG7WgDAvy5du0abm7upi1RjTcfsbGx1KlT959X8kpcXFxM27Qa12f39fXl6tWrpidrT09Ps8ZA3NVrWN+wNKXKxhZbJydTNr6VlZWpTWO/fXx8TVn0Rt+MPgUE1CM9Lc20Br+9vb0pc974qcLPz89U3vibm1vxdsviqJ0EhMDXzrgJrwUBQUAQMBFISkzG06v4xkYcgsCNBITAi/EgCAgCgoAgIAjcgwSEwN+DQRVdEgQEAUFAEBAETAJvzLbU6cR6N2I4CAKCgCAgCAgCtZmAXAbyf3IyTAJv3IShqFBX4T4V5OZw6epVHghqTGFaEioXD1SKW9dxTk5Nw8PN9ZZ2EhLiTZsvxCUm4ectVmSqcCBERUFAEBAEBIH7moBx/wKlZbH+VonAH9u7F98OHVk84yVaB/nj3rEPvy1bzuBuHZj7ywq+njCUbWejKXJ245kBvfl40Y8EFsTzN5788OkHrFy6CDu/RqzfsIlxrRuwLS6XYU0C2R92jrr1G5CucqalLpXD2QZemTTuru6nfl+PHNF5QUAQEAQEgRpNQBKBr9OlKxtnTMXP3x+btr2Ij75IsxbN+Su1kA4xh7DrPZZtG9bS0NuDfoOHUXDuCDk+jfBwdmTttk24KmT8smUvrRrUo44mlSsWLvQa0Id9l5I5tm0t9vWbMKl1Yx5o3RYb4zsIcQgCgoAgIAgIAoLATQSqXOBjLl4gT6Hg7NUUWstzSHX0xlZbgN7Fk/CL0XRwAIfmHTh14hgB7q4UqGxp6O5AdFIWQYEBnA47g4+TIysOHMMyNwtPuRqXeo1o3DSEyJQcYiPOoE5KpH2HjtQNboKt2L5QDGlBQBAQBAQBQeAWAlUu8IKxICAICAKCgCAgCNx9ArVe4I37OKs1xXvSq2T6Kv0mb9AbkEn0CcC437NxyciqPoyzIGRVb9ZsN43MKnLo9SC/NRezIqZuqSOlbYzdLYO3xkJZoX5IFUvjVBlZpQeJAYNBf0u/pPLZ2NC9ZttCJuOGRefKPUZqK4/KnI86Y/73HS4xRj2QV3ps3xoKM07zcsfvegWju1L4rNXrsLRSorK2NDVVJUl2pfUyOz2NzCIN7jYqrBydy7oeoi4qwlKlQleQh0Flg4Vchk5dRBFyCjRaXG2tS5q5nJTK9J/XYNSGn2wu4CCr+AyACkdIVCwhkHrq36U6BZZiAt9NevyeQ1GYn0J2ZvQ916/q7NAELwfaOFhVZ5O1vq1jxwvJzLz1xrI2dyzY2Y4gR9sq7UKWuoA/okJp2qMnrQcMklDg8zLYcSqSbq2bEXP8b2RaLX6de3J610Y+X/IrL7/zKZt/XsDzr77Oy9Oe5/HnXqKppwtJdu78vXopDw8ayMLVG5jcvyuRcmeOXYknJC6MWDtPpgwdgBD4Kh0XlTYmBP5WhELgKz2s7kkDQuDLH1Yh8OYxqzaB1ybFcDBNR9fgQI6u/BXURTQeN5lLEWFcSUunS7NmZOcX8FdKHta56Yzq1B70Wr5fugL34JZoL4XRtWN74uKuku9ej2Ox12hoJSc19hLjx47hqniCNy/i1VRKCLwQ+GoaarW+GSHw5Q+hEHjzmFWbwBvdObR/Hx4+PpCcgL2tFXGFWhRO7uQmJ5jmtqsLcokokmOTlkjLli1wsrMl/MAeGnXoQtj+Pcg9vLCWGdC6eBOdlEpRVjoZlyKZNGmiEHjz4l1tpYTAC4GvtsFWyxsSAl/+AAqBN49ZtQq8eS7VvFJSJcIZeyqZbSmzQSQMkWQ8pGQtIQ+jaamSqKRkXTUJfKWDFbZv5iLV+JBy7El67avF57pUl5Jan0UvFZhaOxCFwN8yJKQUNCnHn1QXcCl5CBG+dURIxUSq8SEEXsqzunpt3x2BNxi4FB2Jha097nY2WNs7mtdrg4GM3Hyc7f/NODQm2QWsmkt+QiH5iUXm2RGl7gsCf3bqwsX6DWp8X5Pj/5bcxya2Kqb4mnmeSeRNdraeI0cLJbJ+f5ht6GhDiLP9/dFZ0Us2XDpLWmFehUlIn0VfimsyvYaoyFgCgxoQffI4mrw86gQ1IDOviGVr1zF58mTWbd+Og5cv1y5dpn+H1hzYu5dhY8exYtcx+vlZcTSjiAn9epmy6IXAVzj+93RFIfD/hlcI/L0x1IXA3xtxNLcXtVbgP3n/fRq264hXYQ4P9h3Ad6vWM7RtCwzWSi4eP098wyak71tP7zqBRLq5MbxdGzatW8cljRUyRzu6Oyqp17Y9ySlpQuDNHS33WTkh8ELg77UhLwT+XovonftTOwXeoOP4seN4+QeQeykKexslhYVqLhfqsFfKydbIMQQ0IOfs3zzo7k24uhBfSwsMdQKJvXSNrMhQmjRsTHDHh0gQT/D314gvR2+FwAuBL8dwqRVFhcDXijBVmZO1UuDL2/sjYedo1ySkvNUqXV7KZCTJbIsku1viLhnrSo+wOxuQKolKSh5SJZQZSQnbN48XqcZHMWvplryWcvxJaVvi010S83cnyU6SrlS9USkHi2S2hcALgS/jVJBs7AkRLpW8VDcmUoqwlLalHH9S2q56hZHeYo0SeE1RIZm5ebi6uGLah8VgQKPXo1QoikkYDOQWqbGzUpWQub5UrfGHedbR+Mnv0Ux6A6SFZWPQVmwzF+mHUu1pIdXFldWDhtYeh2/jaXZGFIUFqbW+H3fqgKVcxtz6bqgk2JipNoK7HKMhKkpTG12vMT538nLG3ap4A5Z74VgcfvtZOHcli/52ULfs2Ue3lk3J1xqITEqj0QP+vDHjdd59513O7duJZd2GaGzssTx/lDhbT0b16FyyFr0Q+HthqFZPH4TAVw/nqmhFCPzNFIXAV35UCYEvvDs7sl24FM2+lT8RPHwyJ+PSeLqZHyk6C1LjoshSuNKloQ9fHTlPG1c7Ll+MYOzDI0uWqhUCX/mBf79YEAJfeyItBF4IfFWPViHwd0ngf121hhZ13JH7BpJn5Uj9uDPE6S3JkSvJSU6ggX89jmerKcrJIuXMCaa9OI1r/2w2IwS+qk+De9eeEPjaE1sh8ELgq3q0CoG/SwJf1YGsrD0pEzYksy2S7G4Ju2SsKzvAyqgvVaKTlDykSigzohK2bx4wUo2PYtYii17i07tazNeoJLtq6XE5GpHyQiiZbSHwQuDLGOOSjT0hwqWSl+rGREoRltK2lONPStvlkI4aU7RKBD5frcFGaYFWp8PCwsKszuVmZ6OXK3Cw+3ddeY1Wh9Lin4z521gxLohjZWVJflERNirVTUl2d2r4acsE+iozzPJNFDJeqSH1dJZAUQkC3016vBK1a2bV3OxY8nMTaqZzd9Grrxp63MXWa27TO3fl11znJPCsnYcjPjZWElguv0ljdn3ls+h1Gr7ac5yXurfhxOkw1JlJFLrXxUev5XRKCke3b2LYuIlkR4Xj+mBn2jWoS9K501xV2hPg5IClQY2tmxf5Gi0F+fkkRJ4nMjmdAZ078MOy5Ux54kmunDsFTl6c2rudPIcA2nsoOK+2YFTPrkLgyx9382oIgTeP0x1KCYGvNMJaY0AIfOmhEgJ/94ZwlQn80CeepL6zHYMGDkXj4EWQPJOIE6fp/Ngz7D7wN0M6t+FsTBwHDh9i9MD+nN67h+A2Lfn65994fnh/PIKak1pQSGZaGvq8fBztrHGytaZQpkCLnIhL0Tja2tIqpBErlm/FsX1rPM8do27/wWSnpTH95zVlUhRP8GUiurmAEPhyAru1uBD4SiOsNQaEwAuBNxK4B5/gtSw5Fsaj7Zpw7nwk5y6eR5+Tj7ezK50G9Wfbxi20axbEzugEju/ZzafvzkGu07B+x26cHOxp4OlCdm4eNn710RTkoy8oxN7Givz4S2jllii96yI36DFkZRCv1nE+KZv8q5dROdjw5JhRxNyQRS9e0Vfh9VAIfKVhCoGvNMJaY0AIvBD4e1Pg7/IpaMwp0+v1ZXohx4BxcbzyHAa9AZlEK2hJlQxSpckx/1k07/r/lpejOcyl4mFsW0rbd+Ktl8vN6fpty0iVnFUZHkaf7nRI5bOxzZpsW3GHk0Iqv6v0XP9PUKvKdmnDpTLjr6wTSirb5vKQ4tpYVp9v93e9wYDSUoGlVXFenMxgMBj0OgNFYpqcCYhUg0VS2yKL/pbxLmUcK3rymVPP3IuKObZuLCMlD6nErKYL/N246ZFqfBSzFtPkynte1cTyVZJFX+6O6XVokWFxmyccrUZNdl4+Lk5OZZo2rkUfsGpumeWqo0DqKZF1XlWcd3XuRlS9+lVlrsrsqIuyyEw7X2X2apsh8Sq6dkTsfktuK29UvG1UtPcoW1/Ka7cmlN8We56EvGItqnwWfQV6JLt6geM48qC3K1s2baDzgKEc3LKOwDYdaejjybo1fzBgwAAU6FmxbSej+vfhZFg4167Fkp9fQI/WD3IiIZ2h3YrXohcCX4Eg1PAqQuBrZoCEwNfMuPzXKyHwd46TEHgJx/F1gbfKz8LNyZGjR8/gF9wQDwd7/OxVrDsYytCeHfnkuwW8+vQznDt+gDPpOh4KDqRenTps2b4VX//6NGsUZEqyEwIvYbDukmkh8HcJfBnNCoGvmXERAl++uAiBLx+vcpWWxUdzKEeGvz6XAzngXpCLdz1/LiSlMLRNC7avX0OLVm1IOXYAg5cvcic3si0dCVDqybC2J+7YYfLzCug3aiTxQuDLxb62FBYCXzMjJQS+ZsZFCHz54iIEvny87lppnV6PoqhAkvbLmzCk15WdzX/dUYMeZJVLsi69z1Im2Ulo+788NBZKdIo7r2pobtCrNKnMYEBvqKbdFiXKdCrvuL6Rs92d0sUlTs6SCIepe7XR9p18Vld2y3gJgUg5O8lc28ZLr7IcM6QkvPQVjz9jlru5F7Qyyqn1OowZ9MZDZa3C2q54Zb1amUVv7Ihao71jly1lemQmhOU7JBNhY0AlFHij7dp2SMbDzIu3QS6vshuKqmIv1TVWr6+mG5SqAnEP2jFqi1JWyUt6VapCNTKu7LjW3WH4VubmtRoRYFHJ0JvjqxGThUqBlbWl9AKvy89h6d5jPNa/B1nZWTg6ON7iY/aVSD5e9DN9xkyka5NGpfbhwN69dOzateRux5hkV9ZKdt/bROImq+wtrTlIa0YZkc1f/jjE1KnLtu69yl+xFtZITTqJXqeuhZ7fOy4HWCl5sa7zvdOhauzJvZBAODzAU3JiRxJjULQIofWAQdILvCYjmSWHQ5nYpwcpKYkUaXToNRrQG6hfzw+tXkH6maPkBzblwt97aduyDRRkY2Ftw9V8HZ5WClK1copyM0Cvw93NE18vT7PWohcCL/lYqvUNCIGv9SGsVR0QAl/xcAmBN49dtQv8rgwDaclJ9FBlk+hcH0N6HJejrzB0YDcKtSryLoaibdyKI5vW4+uo4t0vPueLN2di2bIbBbHRhDRtwtc//Ug7eyW5Po3o3rEtV8QT/C3RFk/w5p0AN5YSAl9+ZqJGxQkIga84OyHw5rGrXoHPTOVggSVtUsOJtffhlw9n0Wbyi3jFhbEqKZv3Jz5GfvQp2j88gRlf/UBQRjShBiuGPFAXVbNOFMTF0KBhQ35YsZzG+lwWRWfw86wZXE5OZfriO282I57gzRsQ93Op+0ng05JOodMV3c/hvut9D7BW8mId8Yq+IoEQAm8etSNJsSiaB1fPK3rzXCp/KeMe9Gm5d95z2Pj9XVGBJDu9AcqRaFku56WybVqbXy1Rlp2EST3mZr+WC/I/hc2xrVVYUGBtXW7zlU0YulODUtnWaoqobH7X7fyWMsnpXrJtIQfHSs4SMZj215AmW0tK28bEaHklBmBB4e2vb1U6Y+aGQV7V56KNxX9mCElwbS3SabGwUWHraCf9N/hyXznNrHBjFn1xtnzVHVUd1Bs9uylrvAr1WIJxUuK2lLbLOjH1MlmFs9zNEfiqGzWVt2S4Pg1PIuCSjmsJ1zAvzW/LqpprKiEU6W5MJBoggE5X/s25zB35lRX4O7UjhW3jvUhlbkjM5VJV5XR64+1Z8awx40YzKqmy6I2Z8wt//oWRj0zG08H2Zv9N84lBbnxENhj4Yd1Gpgwfcksf0/MLcLG5/ZPVjVn086yj8ZPXvleP4pt52UM71q8OW3v0LrtgLS+hUeeQkXqulvei+twXC+9Iw/peeA1eVWR8ba1o637rrK+qsl/VdqptLfrfly+ha7+heDrZk5iYQnJONoasVDzdPbE0aNiXqWNYy2A0ajVnDv2Jb8vOZCdew9HRwfRPkc5AckEh6tQU6nh7kaXWkluoQWZjg2V+NvXr1r0pi14IfFUPlZpjTwh8zYlFTfJECLw00RAC/y9XIfC3GWPGV1OJ507wd1oRoWuX8ldCPlNGD2ZS22aEZquJk9nSP7g+GaGHKPBpSFpWFrKCQhztrJGlXcWnVRcup2dQkJ6O9tolps6ZzYNDxtGkW18cr0UwftgwIfDSnN81zqoQ+BoXkhrhkBB4acIgBF4IfJkjK/rgLoa89jZ7tu/k1UdG0GrwWDxcHRnbKoSzKjc+fflZflmyjPmLf+L/Jj/Olt0HCPB2w8HWCkc7G1p378Xv23diVVRIwzq+TB7SmzGf/shfc54jvclD/DBnlhD4MqNwbxQQAn9vxLGqeyEEvqqJFtsTAi8EXpqRVU6raq2WuPTivW/9ZEUoZeVfkvZ2TUqRsHG9rRuTyrT5YunQslirLZVk29mXc3QUF69VSXYGPVptYYX6aW4l6ZK+jOk0BmSVyJC+Yx9KSYTzVVmY2+0yTEvnt6RMqqT3txrJyTGupS2NcSnPRylsW8plWCsUEs48KeZcVadNtroQjb44c9vOyQEH1+J972vlWvTGk0et1ZmmwSmqUNzLJQzGe4py3ldIMRBNPkt6ga3YjggGYwa8/M4765SVRV+ZS41UUxLN8clQiY0BpMqRljBhXJJNWxQyGVLsy2RO/KqijFRxrArf/mvDODZM/0g5BU/Ca5R017/iKJax15IUISmXTZ3BYNKA64ellRKVtVJ6gdcW5PPbimX0fXg8XvY2tzh9/aJzLSqCQicv/O1UbD0RxpCObW4qa9DrkcnlJF48j6puIJlZ2aa16McpUxhlmVIuGFVVOD+xiPwEaZ+6qsrXu2Hnch1/tnfveTeavqttqosyyUyLuKs+3AuNd3e2Yah78VxecUhL4MzZIpKSxBvF21GujjXkKxPhPdciuZydVmKiaY+e1bPQzaWIc6i86uLrZE9uQSEF+fmgVWNl74hKoeBKYSENHB04dOYMhSkptGzamCXL1/HopPEUaTXY2FiTnZmN7Oo5nFr1IDsrCy83l5Jv8ELgKzMspK0rBF5avve6dSHw1RdhIfB3Zi0E/g588tJS+fH8VbJWfMuuNA3fznkdP1d3DA6OpN8g8K5KOUnhkYTGJ9HYWc4Tsz/nx41/0DMkhIS/d5oEfuPu/Yzp100IfPWd+xVuSQh8hdGJioAQ+OobBkLghcBXaLQlREbQe8Qwtu09wswnxlGv+2Ae7tPVJPByF1eeGdCN2T+sJCMjhYb2Kjal68g5tA95YjgRmRYMe/5pejYKIjspjkFvf86z3QwARgAAIABJREFUQ4cIga9QJKq/khD46md+L7UoBL76oikEXgh89Y02M1oqUGuISkjGU67Bo4r3fDc3YUOn1qMvKt96s2VljZvR9VKLSJnQcz11o7zJtQVWVqQ733ljDUmT7PSG4hUTJTjulLCm12vRau68T8KdXZImmuaO64rgksK2s4UcN0uFJAl81/tY2xIPTX5LMDxyc/Wo1RIZ/we2FGPk3zhKNRuiGLb7P8u+VuTcuG2d60lxVZBGn1mYT4FOU9KUo5srzl7upv+vlVn0VQr6P8ZqpehIcNJLyfi67VrJWmIwUomOlKxr58Vb2tknUjGRanyY5F3CPQWkHH9S2pb4dJfEvIVSjtKyeA5KpQT+z22bcK3fmOYNA81y9Ozx4zRs1ZqizDTi9EoauzqUXi83k1SDEjf7/6xl/0/pG9eiv27gYWUq4y2TzfJDFDKPQE5MPkUZ/94Zmlfr3i11oO1DhDVqXKs7mJkegbows1b3oSzn61krmSa2ZS0LU6X+HnqmiOTk+zPz3kImo39dd4z/rgmHJFn0Mn0hp8JjaNGkEUWFhcgwYKmyJKdAg1xmIOzUKR5s1QqNXIFcJsfKQs7RndvJ9g6gbkYsO+3qM7SuGyqDDjl6VFY26PUa/kzTMqyuIwVFGjQGGbKiQvRaLdbWSnQWKpQqK66mpJmmyd14CIGv+qEmBP5mpkLgq36MSWFRCLwUVG+2KQT+Hhd4U7j1BhasWE5ze0senv4q8eGhZOXLSUxPJTMhnuZBgYx+ZTarv/+aRn0GseKjT1BoCriSEEusf0tGB/lx8fAh7D08CfJy5bxMRVyhnBHOas7EJpGkVaGMiaQwNY3zlnKmTX7M1Kx4gpf+BDa2IAReCHz1jLSqbUUIfNXyLM2aEPh7XeANBsYO7sWg59/CPi6CbZl6Fjw/sUTgQ7etJdHJny0LP2Phuh34O9lx9MhJ9EVZ+AY3YcPVLFTrviO/aWd61PcnwMuVKGsX5k8ewZsffUy2hRNfzH6Fbj2H4a1V89CYEYx58klWLFtJWnq6eIKX/hwWAv8fxuIJvhoGXRU0IQS+CiCWYUII/L0u8BKOIXVmKoVWDjhYWZbaSl6RmrDYuJv+5iNXU6cK9oWXNNHEYEAuwXcbqXw2rpdvnC0g1SGV30Z/pbCd5uJS4bXxpWJort3rPDTqXNOnsKo8pEooM/lYgUDaKmQEmpH5LKXfUtmWym55WWdl6SgqMn+t7gqE0ewhKqXt0pww7rvgZW2JTKqF+83ueXHBlMJc8jWmaRCmw9nLAzc/H9N/VyrJrpx+1IriUmZkSmZbZNHfMrYkYy3xKJbqYiUlDylFR9i+ecBJNT4qeC9l9tkg5fiT0rbZHaxBBc3KotepC9mxcycde/fHwbL03ZtSs3MoysnB17f4bsF47N29nTqNW1Dfx/OOXY46fYxEuQ2dmoWYjSYmNpYAf/9Sv8H/YRtuth0pCmZdzEWTd39mlUrB80421/cdQIKnV3U3e9fby89NIDc79q77UZMcGO5uR1fnW/e5qEk+1gRfYmI1REZW7ZubmtCvG32o6UvKVgWvxeF/l2nGrLXoL4adxSuwIQ7WKoo0WjRqNQr0aBRKKMzDzsEJrU5veoWm02mwtrbBoMkjJimLen4+qI0rJxj0pp149ApLjBvGnAo7R7uWzYm7dhU7nzo4yo2m8pAp5KgNMtSFBaabCbmNHbqiIgxyBYWmLHodVtZW6DRa7OzthMCXGeJ7u4AQ+Hs7vuXpnRB482gJgTePU00vVWUCb3w1lpEQz7L4XGK+ep39hdbMnzWDls2as2zZrzwyYSLhsVf5a/E8Fu05wZhAF0JmL2KgrwPfb9pK3cxrPPXpPCJ2bsTSI4Dk9HTi4+JNAp9w7QrefnXZu/hXTkYf4+1vF/HO5wtpO3goHVwsSD53hiS3AN4dP4iitn1pm32ZyR99z9G/djN8xFAh8DV9FErsnxB4iQHXIvNC4M0LlhB48zjV9FJVJvAJ0Rd4/IUXmL/oVz5780XqtO1O364P0TI4hDVrVjNy5MMmgV+36GvsglrzwsSxGHQ6xo4YyMQZ75J5Yh+hCgfmDO9pEvik9HS2//Idbh0HMKBVExa/9wbHDC58MHUSz02fzrvvvk+RdwDNHVS89uk3zH1qAs+88iqdBgzEIvwE8UEdCJJrhcDX9BFYDf4Jga8GyLWkCSHw5gVKCLx5nGp6qSoT+Jrc0ZyCIo5FxdzkYg+Lqlmdq6JJPepsLXrNnTPOpUyQqcnxup1vFeVxxa8OxrXu73ToDSDRUvRSLAde0pU75UtqtQUYs+ArclSUtTltSWm7rPb9rZR4qUrPESqrbkXP9bLsGv8ule2K2jWuN5+dffeuTxX1uzys69pZm1O8HGWkzl4uv/2ozLJXa3X188UzoK6pnyKLvhzhFkUFAUFAEBAEBIGaTMCsLPqa3AHhmyAgCAgCgoAgIAjcSkAIvBgVgoAgIAgIAoLAPUjgnhD49ISr9HnqBQ6vX8Nrcz/gi1mvsefASbp1aVfukMmyk2nduQvj53yC7uQ+XnnvU9b8sY2RI/qX29ZNFbRqTlyIolVQIE9MfozvfvmNF4f3ZfbSdYRfiaV7k+AK2084eZAkZ3+Kok4yZcZbbD1ygief/D82/LyI0PPnaB1s/voC/3Xi6fEjGDx9DgFF6Xy55xQ/vvwU763cxIw+7TlusKODj1uF/DbkZjJw9GgWrdrE++N7cShNxZJZ/8dlWx/8XOx4MDikwmtDbVq8gO8PnmbD9/N5bswQZv+4kuUfzabT069glZNCSJPmFfLZWOmzmdOJsfVi9mNj6TWgL9+s3MAfPy7io48/Yee+vxjSrXuFbWfEXGTRkQim9WnPuLc/Y82n7/DWp1/x7nNPsT6pgBEN/Sps++zRQyiCW/P7cyNZE57Oqu8+4/djF3hq5EA83Nwp3lCy/EdeYizt+/ZlxPQPmFBXxZrL6Uzu0IwP1/3Je88/hdLSEiulsvyGgcgzJxgxcSIr/jzIx1MnovFsyLQBXYl0/n/2rgM8qjJrv9NnMpNeSSEFEkhCCKF3EEURsfeuq+6qrAW7rq51LWvB8qOuvfeOotJ7Cx1SIZU00ttMps//nO/OTW7CJFMSIML9fHiQuV89t7ynn0Rc6N8B6/CxCFL5NndLXQ1mnX8B1q1eh3/f8Xfc8tTL2Pv9xzj3tnvx/dIfccMFF/r8/B3Zvw23vPcj3rv5fJx+zY149JX3senj1/Hqx1/h5wMHcWFGik/0aKgux+lnn4UhU8/E+7degyc//wGv3L8I5yx6FKs/fQellZVIionxae7dX7+L6559Gdc+9Awk+9djed5hfP3aS3h/XznuSI9EaWAsRob0UvHTzYrm2sM467Z78Ns33+Dj5x5D2hX/gHbXCqgmz0N1RQnmTp3mM603fvU+vihqxPPXXYhpCxbg6odeROOvH2Lh6x+goroS00b5/u177r6FSDrnKswbEYfLbr8Dv//4Ey77+0J88c6b2L5nN6ZnZflEa8CBW6+9HAtffBuVyz7Bw299hDV/LMfr3/2Khy88ExuNSpw2NKKPuR34Y+d+zBuXgYcX3ox/vvg2/Cty8e8VO/DCRafjuS9/xl1XXIL2sCFI1MoHplysjycdkGFLf/wB55x3Pkq3rkS7Qou8VgsKdmXj3w884PX8Jat+xF0f/4QlT/wLe1qtMBqNWPvJO/jPK68jqJd0uZ4scqSxGfVNTWhrqMXEcePx7gcf4dwbb0Dl1s34cfVaPPKvR6GjRAE+tI6aUuS3SVC6YRlWFJbhjScehrFDj/Vrt2F/1RE8sPBWH2YFYLXCJpVi5bq1sBiNmDl5Erb+sBSyyEjYJSYcarXgtisv9Wlui8UCS30VVh8qx38f+xfuefltSEpLERgaiNK9WxA1+xzMy/StHCs58WxYtQKBSSkYlRiPDz//ArNmz0bNgf3Izs/BDQsXIUThG6TZbTb8sfRnpEcH4/7/ew/vLfk/1FdUYc/+QuTk7cNjjz/uEz1o0OqN61Bf3YDm1gbcct11+PmTLxCTmQlzWyN+3LgDLz32kE9z21ob8dkfazF67pm476IFuPyeR5AZEoigYB3yd25DQ1w6/jbbe2aYNpOfvQWPLnkT7/3vQ2woKMYYYw12mzTIigtGbvZ2FPlH4/Z5s33ad/bv3+ONX5bj3deX4LabrsZFt96LKKsZdZWVaLO1I3XWfGTEDfFp7rf++xTWl9TgxRsuhWXEBNTn7UJzswXVDa0o3bUGf3v0KcSGBHk9t6W9Gc+88S6k0bGYaGvC53sL8PTCu+AID0FbUSHe/e5nvPTsM1D3w+tzb3EpWpoaMSpYi+wOCU5PCMa6VRuxr9WMRddc7vWe+QG22nIUWpR4/4n7MfSMCzEGdrRSDhOtFNaQWFwwe7pPc//wzhJMmjEdeWWH4T96ClT7N+BAlQV+IYGo2r8JE6+8CROHcY5g3ra3Pv8W8f5KBGg1eP2LL/Hm4v9Dh0yKquxt+H3zZtzzwMMIkHv/XZXYLSgqrWBMQpDMjhHpmdjaYsBouQWbNu3EgfJyPLToLm+3y/oX/vkL/GedjeJtG7Du289RmzAaF8fFwB4SApvNgN2Vjbj3put6nbuutha7a5sQpm9C0tgJWPnDNyi3+eGfp43CO+t2Y2p6CupKDmFroxlP33LVXx/gV/70PeacdwFqm1uw6fdlMEVEY8LIZCTHxXl9A2xWO2QyCf5YvQZqQzM6YpMxc+Rw1DU3I2GIbx8TfhO5xSVorjuCyRPG4/Nvf0GoxIjw1AyEKOVobjFi3ETfOEJpSzV21poxOikOHQ1HsNmkRuPG3xAqUSIwMQnDJo5HqPfPOGAx4I8NO3DmaTOw9PdlmDN5ApQqDT5eugxDg0IxbGg0ktN80zyUHtiPJrkKmSnJkEol2PHZmwgZNxMb8kowamg07I1NmHDmGV7fPxpAIEzAlSfV4fxxGfjw068xOjYUzWoddBYrWpoNmH/+WT7NbbNYsGHzRkyfNhNyuQwr8kpgL9oLk0mCuLHjEJkQg2gfagwY6qrRKFNj/R8r0Gxoxu3XX4Pi8mpsyt6OYQnDMCo5HrrgcEil3jMmVZWVgL4N5UHRmBwRgII/vodpWCZ27dqN1AAtzHWNmHLdNfDF/5ylBpU48NxLizFs1lyMMTXAnpCMrRs3YKRKAXO7EZOuuwYqH6hts9lhNxuxuroVZyZGYuXqVRg5NBar8g9BVt+GwAB/nHfxAh9mBt5753+46Za/4+D6ZZCkT0NjYQ40Eiv215sxesZUqNqbkRLrvTRs1bdgycZcXB3YhpYRUzEsUI0ff/kNMLZj5PhJiAzwQ1OLCcOSE33a96blvyFj5hnYsX8/0gN1qAmKwK4/fkGSTA5laBTSzzoDAb686wDe/WEpbr7oXJaI7NDBAsRGRuCDP1YhWq5G7JAITJw22ac9f/r2/7DgwvOwa9d2KEZMgDJnG2ITh2J1cT0yUpMha27C6AnjfJr7x3VbkCgzQpU2AanBfnh1ydtIj42ANn44gmRSNLd0YOoM35jX1ct+wYH6VpyWmoThKWk4YFOifNXP0DoUCEsegfgxGQj3hdYOO376/lu0y1W4YsG5sJr1MBqM+H7lGsSHRSI5MQbxw5L7pMeKAwWI6WhCSMZ4rPnpW9QYJbh1ZhpKbVrs2r4Fw0akYLjShpAxU6DVcG/2X9aLvrWhFs/870P856EHkJ+Th9SkGLz75Xe47eabvH5orO3NePbV1/H3u+6D0qRHcEgIXv7v87jl7vsR6KMETy/MM0//G40trfjnA49i2Vef4u93LgKqimAKj8cPX3yGi6+9Af5y7z/edMAnHr0fzeogLLroXHy87E88du/9WLt1M2ZPmIBPvvsB11/hG1ffdHAfnnr7fWROOw2zRyTi1wPF+OflF2JrURmSZRYsP3AIVy6Y5zWNacCKbz9hpoQzLr4abfu2ImDSXJw9JhWVR46g/lAemoJjMDut74e8t4XX//ojNpRU4uHbb8U7r7yAy25fBH9DE6rkAShYtxzj51+AEKXMp31/9d6baPaPwNVnzMKTL/0Xjz32NMrKSjAqJRmfvPcurv/7bfAB37m9OOzI3rEHo1PisfibX/DAzTegsLQUcYE6LPn6Jzxw2y0+7ZkGGRrrUa8JRMGPn6IuPAlXzZ2N/QUFiFArsLaqGZdPGevT3MbWZrz48ktY+OiTaD+wA1vr9LjszDnI3r8PqdFR+Gl/Ea6ZPcWnuesOl+Ll9z/Ak//6N7585w3ETToNs1OTsL3BgKjqQhjjRiI1ui9VZu/LttYdwdPvfIBnH3oQn/zv/zDnsuvgL7UjODgY3yxZjNlX34whwb6ppMv3bMfyqlZcmpWCVz/6HPfe/yAsVcUIihuGV95YgtsXLoTGF22d3Ybfd+fh7HGjUFdcgG83bMft11+L5evX4cypk/HpspW49rxzfKI1ab0a9QaE6rRY/v2XqFYE4rr5c7G6pBrp1ibsb7Vi7iTfQLitshQvffoV7lt0Lzb89DWip56BzNhItBoM2LViGYLHTMGYBN/MT9nLf8X2unbcOH8uXnr9Ndz5yOPwqytDW1A0lv/wDc65/BoE+Kite2vxfzHpvMuQEqjB4vc+xKMPPohNO3dgWtYYfPLFV7j+2mt9ojVMHXjmlVfwjzvvxZE9W/Dz/mI8/I+bsLu4FMNUwI9b9+DGSy7oZW4H/vfUY8hrbsXfFt6D3St+xbzr/w51XRm+2VuMm889CyWHihCoUeDLrXtx9xXn//UleN+oLI4SKSBSQKSASAGRAicvBU4KJ7uT9/aIJxMpIFJApIBIAZECvlFABHjf6CaOEikgUkCkgEgBkQKDmgIiwA/q2yNuTqSASAGRAiIFRAr4RgER4H2jmzhKpMBJS4Hf3nsdjaNOw7WTM3o940effoioxFSo7SbMnjmrW7+1y35Gg9wfc7JG4ZUP30dIVAIWXXdlr3NtXvkHpp5xtLNmdW0dflu5GjdefglkMt+cIk/amyQeTKSABxQQAd4DIoldRAqcMhSwW/H2O++goKgM5w0NQMKUmdiZXwRrdBL2b9uE/zz8MCPFR99/DzTWo7ShEePmzMM5GclYV1CK3IOFCLUacMFFl8HQ2oyfNm1ExeEjULQ1QG+14eKzTkNkQipyGlpQV3IQhvo6jBwShohgHXYUliFx7CRMSU3Bpu078duq1RgSGYGZkyciM823nAinzH0TDypSwAUFRIAXHwuRAiIFOilQuWcrtlq1CD20DTMvvRb33/sgrjn7NFRHJGHL70txxw3XITw6FhK7DZt37EHRoQNoMDpw1zUXY9f+AuwqKkew1IZLLrkUjXV1aNTqMNxPg4+//AKnzZyF9pJ8KCNisbPdDuWRErQ0t2F4qD8i/RSQRCUiLj4BKoUcOQUHsWnHTvz96ivEuyNSQKSAjxQQAd5HwonDRAqcjBSw2+2QUDIdhx0SiRRWqw31pUUwSiT4ZPU2PHLD5ZCz1LMOUBleyvFA/aUSCSg7oUxGSTUcLCEPxVZTUgDKBULJh6x2O5RyOcwWC0thu3rrVsyeMJHlDaDx7HeFAhKJ5JiVWD0Z75l4JpECvVFABHjx2RApIFLADQUcoKxyUpnM55zhrhY4lnXBxVsqUkCkACACvPgUiBQQKSBSQKSASIGTkAJHATxx1VaL4yQ8qngkkQIiBUQKiBQQKXDqUIDqfMicxXZYLvpT5+jiSUUKiBQQKSBSQKTAqUEBEeBPjfssnlKkgEgBkQIiBU4xCogAf4rdcPG4IgVECogUEClwalBABPhT4z6LpxQpIFJApIBIgVOMAlw9+KYymLe+c4odXTyuSIFThwKq2fdDogmCeccnsNcVnDoHF08qUuAUo4A8aSbkI85ip+4C+B0fQz3336cYKcTjihQ4uSngsBhhWv0cVDMXdQK8LDINsrjxJ/fBxdOJFDgFKWDJ/Q0SmVwE+FPw3otHPgUpIAL8KXjTxSOfshQQAX4Q3frNv/2Mf764BNmrl0MmBf52xeV44t1PMdRf6fMu77n1H7hg0YP4/Jmn8L9PPsTeTTuRMX08pC5mvO6Si/H0h18ivo/1nvzbVfgjrwwOSLDw0acwPzUWtz/1Ir7+6N1uMx45Uo/IyLDO33b+vhS/H6rFo3fc1K3foeJyDE8a6vP5xIHeUUAEeO/odcJ6m0248PKrAIcDdgBWbTB+/Ox9KCnn7zFowpTCwukpvTBlL3x48dt4btGtx2DlEzdlbXEh3l65Cw/87VKOrhIJKE0zVS3kosUlLF0zfesolTJdk8vlsFqtnX3shnY8//0a/Ov68wc0w+NAUUUE+IGi5ADM8597FiEkfQwaddH41+Vz8cyjj+KK667Hl998B73BiOeffZKtUrFvL17/YRnSIkNwwdVX4YFHn8Wbrz2Hf/3nebzw6EP47aMPsCK3CM8/8yQeuXMhLlj0EDZ/+SlmZCTjny+9jUsWnI7p51yMCdHBeOH9L/Dkw/exeQngp807D/LAUMxNjsK6ZuDa2ePxwPOL8d+HFrE+j//9Rix6+Q0o7DbceP3NeHbxS/joM26Oxx56COlzFmBOUjiuvu1OTJxxJlrrKxAcGIDxmWPQLFXj2nPn4snHHkPGuVdjqL4cD774Bq6650H849y5A0BBcQp3FBAB3h2FBs91AhJ93m6sqDfjghmTGLgcq1aatxfN0ekYE9h9ja9fegEX3HUvmltbERkacqyWPyHzWlsa8drv23HvlER8mVOFuZMyUXZgH5oDo6EODMTKNZuQFK7DvKkTsHPDWsQPS0ZUfDTKSqtRXN+E+twDOP2M07B46Xq8eu9NkFP9hkHWRIAfJDfE1lSHq+97HEueeBAX/ONurFr6PW6+/FLc+8ijeGTxEnz/3hKoVSrG0V9+/S145fln8MCdd2Lx/97GvPOvxbYNv+Hcq2/A90teweqtu7Duiw8w7d5nsOHtF5gE//ET/8Z/X3kBU2++H9veew5PvvMdzhsVh01tMjx6w8WdAH/7f17Gxo/ewrCLrsbzjz2BLx+/iz38/7qZq+VNAH//a29Bp1Hjjmuvwnn/uBtvv/0Wrs1KxooaPaZkZWHeufPxyF3/xOuvv4bZp5+JD7/6Fm05O5gEH9hYhrk334GyPdmYPHsG7rr7Ebz/zuusAInYjj0FRIA/9jQeyBXac3dhRZ0ZF86ajNcefxxZc89CUFsDCk1SKNtqUeYfg+jqfOhSRqMpZxcSzzwfG5YtxcRxWfjlpz/w2HUL8E52McbGBCG/3ogklQXy8GhYq8ugyZiCtd99jqmnz4W0rRbVmggo92yEYtQENBfmIGLibOz7+gOcfvNCvP/Nj7jz9AlYmX8YqUOC8HtFG85CAyoCoqBrb4QjZSyuOm3iQB79mM/VBfAJKJKHYPu69UgI9kN9WCLik4fhqy9/wA2nT8KOPfsQrLQjfcQI6KKGoKJJj4P5hVCaDTh3/hm4+8UPsPiR25mUP9iaCPCD5I6s+uJjfLA2G2NHJGHnurV44ePP8a9bbmAA/8rHX+Hj115w7tSGS266C9+89zr+cdU1eHbJEpx13jXYuuEXzL/8Brx4+/VY/ONKnDc0BPbZF2Lruy91AvzLr72MiTcuQv5vX+DO2+9Ah9WKp155DTE6zgRAEvxDSz7A9o/eQPB512PHfx5Ehd6AW59fjEkjErsBvK2hDtcveggvP/0YHnjmBdx75QXYXVKFvVs2YMHt9+H3D5fgrTffxOQZs/Hjn8tRuWk1fjt4BPaivbhn8RIcWr8CMZlZeODBJ/DJe/83SO7Cyb8NEeD/WvdYCPAfvLIYf7tnEeqLCvD7tn1QtDcjVxGACZI2nHvDzWg/kI1tZjUsZQexY18BEkam4NyUKBwJTUTK0Gi88PKrkDbX4f6n/8OI8OrXS9FRXY6H716Ikry9aIlOhyJnC/aW1qK5ogSBY6ZBumctLlp0H+54ZjGmaCyY/Pd7keovxfwzL8atl85FyjmXIrCtBl/lVGHR5ef8tYjrcMBksUIll8IOKew2C8wWG6tyKJVJYTZbWElkSKVY8/syzJh7FnRaPxj0eijVGjjsNlb50NTRAYVazaohDrYmAvwguSOfvP0WRs46CxNTk5C7+nfsUkaheu2vuPiKq/DDyrW479Yu2/Vnb7+FnMPVyC88iM8++5ip8mVKNVr9AnD/xfOx+N0PoZbLMfXKG1G1/ndMufAyrPzsU9x+5+148JHHcNGtd6F963J8vb8MH7/CvezUXnzmWbRbLYBKh8cfuhftBbsx/57nsPLXr6GWcg/vZ688j20lVYBEivmXX4NpSVF47dNvcMelC/DCu5/AZrHg9ocfxbZvP0W53o6KsiI8/uyzaMjZg22VzZiRGo//++hz2CxWPPHsM3jnhWcRPWEGrjp7ziC5Eyf3NkSA/2vdX1cA/86DdyHmzItgqyhGtkWNSXIDFtxwEwP4rSYlirdvQ9b4sfjpy69x/zXn4+v8Ixg9JBA7SxsQJ+1AWEoqrDXlMMalYc+mtXjwroUoLTiALdV6rPnfG7jijjtRun0jZCMnQZu3CcPPuQxvfv4Nbp2egS3VbcgYEoxP9pTgYp0RifP/wgD/13oUfNqtCPA+kW1wDHpg4e148o03ofHS9GM3W/DyE/9GzGnn4Kq5010exma14s9338LhpLH4x1nTBseBxV30mwIiwPebhMd1AofFDKMd0KiU0Le3Q6vTMQewhvp66PwDYDaboZRJodZqYbeYYSGHMJsNLa1tCAwJgXH/VhRrIhAXFYHQoEBm4mtsbIRUqUaQvxZt7e3wpzntdtTX1yM4OBhNzc3Q6XSw2B3QKhVobDdALpMiOMAf+rY2GC1WhIYEw6hvh1ytgcRuR4fFCp2f5rjSpt+L2WxwtDZ0TaNQQaIL7Pe0g2kCEeAH093wci9WiwVyhcLLUWAvudlihUKp6NXl6ilzAAAgAElEQVTzkz4iFosFCoVyUNqWvD+0OIIoIAL8qfUctO7ehMPBQ5GeEHdqHdyD09obj8D47lOdPWXDRkF1yW3Iyz0Inb8aTY2tGJ2Z3utMxUWliI2JhVLN+Q/ZrA6UlJQgPiGOqe4HQxMBfjDcBXEPIgWOEwVEgD9OhBaXGfQU6A3g163bhN9+XYr77rsXzU1taGtvgVrjB41GiaSkRKxcsRZJSfGoq21AcEgwomOiUHG4ChJIUVJWjISEBISHhaOhsQ71tY1MkDKbzJg2Y/Jxp4kI8Med5OKCIgVOHAVEgD9xtBdXHlwU6A3gCwuKkTQsHps2bkVISAjKy8oxbvxYHC6vwLgJmSgpLkdB/kFERUUiPiEea9esR2xsNCKjItDU2Ag/rRaBgYHw99dh9669CAunfCAOjExNPu4E6BXgTdkfQZ95L9sQqWsddjdl4nkHQmd+ADi7kzeihBTB/XAwlMmlsFkp3QPlHXCwhAPdmoQcHaWQSCTsOvvPQYkJbF4RVCKVMk9ImsvbRnuiP7QHSpRA52d049IksOlYH0ePvXu70ED2F3p9ssQOXY3OQXG3jN4OB2SUecf5LNA1ahIpJYbgng36ic3gYPkiuOt9eJUSbdh1B2CxWVl/nvbCcTZKPOG8H7QWDaDrfB+5Qtq5t4EkzUk7l7UD8u2vQDXrHjFV7fG6yfQdMHXAYdLDYTXSh4ClD4XCDxK1FhKF74msjtcRTsZ1HIY2WLb82Xk0adgQyDOnwWg0orW1DWFhoWhra4dUKoFKqUK7vp0BPnnX6/V6BuLNTn8Fk8kIPz8/tLW1QeunhVwhR319A+vPcAFgvx3v1ifAd4y5n4EdJVygP301/oNLH24awwMtD3gM9Jwgx3/8PQVSlZ8cJgO3vs1mY7bhnmBENg+aj4hps9lhtpqZ40hnY2DSN5NC9mbaJw8ofQGUcH1a02Q2w2q1sKxPGpW6cy883fjz0795BsXmJQNy3B4OJ5OiVqrQYTIxwKb/N1ssjEFRKpSgvculMsgUMlgsVvb/zG5vs0Em8Rx0iRZGswlSiRRymayLQXIelpgLPvzESlm1iJFzMg/E+PkHiR9Hb54Lu7kDZspFLwK8N2Tzrq/dBru+CY7WJliPHITDbGAZ0XptUgWkfkGQxYyAVKWFRHtyOXp5Rzyx90BSoE+AN2Y9wD64BKoETFz6vqMbL1HxwMUDLfWk/+f/EPDanNIaSYeeZmbSBiihbzWzhXnnL6EUT/MTwNM+OLA1sT2z5pT2qA/7rVeQ5yRWpVIJ4sZoHgJ8Ah13jAitR+BHczPJV6GEWskBD9GNwJ+YBgJ5SnzIGBQ3zMZA3mRv5yIAJ3rSPs0WM2NaSAVDZ6OENFwqR3Y3mHRPUrTZbOPAXybvU3Ln90KMAOkEaBqTxcwYBKXTMcUTxoq46oAQlbdHO+X7iwB/7B4Bh9UM6+Fc2I4c7Nf7LZEpIU+ZBpl/MECSvtiODQU69MDujV1zB4cDqWMZxrRTxIJWx6R3/jtO+EBaRBJ4PPlGHZtNezerRwBPU7qSnHtbiknwTgAjwOSZBKHk7Q3AqzQymDq61O1ChoPm5qV3ngEwdHTA4bCDqdylBE6cWr+bRN9j8zLGcCicDAQn/TPtg5QDeMY8AAyoSaIkYCLVMuVqpj/CplCqOsHQwgDe1K8X3rtb2o/eTi2HhJgaYuysVkZDxicBTHIXMmVMW+KwQ0GgLpPAbiNzhGeNHg9uOY5p9OaFkckl8A8Swd0zSnfvJQK8L1RzP8Z0YDUc7Y19S+rup+neQyqHIpoq/Y30dqTY3xMK6NuAzX909QwbAmRNR0H+IUREhMHf3x9yBad53rZ1JyZNHoe62iYolTIEBgV4ssIJ7+MxwHuipudPI5TomR2XCiYQwAqkVpIC6ZonH3ay9cqkEliddnieo6K/ee2AkJIkHTL7t3M9ssX3Lb2DSakksZOGgcLPemvsbAR6Tm0B2dOcCMWYCeL4OKaCmAGOQSA7stFkZL+xPZ1g6b3D2IGyshKY2puROW4qt30Xfgekaues3g4G4nTPhNoMOhfvd0CaDplSCquJGCPvnmuah0hCsbY9m9AGT9dIW6ALFNXy3lG4q7cI8L5SzsU4h4NJ7NbqfOAYmtsk6gAoksZCGhgxgJsXp0IvAL9qxTqcPncWI9Arr7yGoXFDERYajqHxsdBq/VkegffeewcZGZkID4tgNnmdTovhycNY2u7zzzufaXHJZDt12olN39s7wG//CG0ZixgI00edpO9OtbebZ4MHgaOc4QTjhGp1+pkkXfqNt38LlyBQVGnksJhJCu8yE3Q6avXYD6mNGUPhBFTmCMZsYI5egZ6Am0C+L0ZAKiOnMwIjF/Y0ZrfuMjuQBCw8C+2VAzJORe+tA6A3r6PFYmbMiqvW0tIMzZHtCNTIcUivRWzaFAauQlAmp0BSlzOzhtPJTSIhLUb3GXmbO9OikPmB7OUyKrvkzW45pscVo0c2d6Ihf42YJ20g+Ul4yUF4t52TurcI8ANzex2GVliKd8HeVjswE7qbhUx/Q1Ihjx/lrqd43VMK9ALwZaWHsWnzJsw940ysWLEcQ4cm4vDhwwgMCMC48eNgsZiwceNGjJ8wHsVFZZg6bRJWLF/NnPKampoQGxuD+roGzD3zNOaIfCJbnwDfkn4XZ1Nmtgeyn7v3SvcE3PkD85I+U+HbbVCp1C5VvEwD4HBAq1PC6HS284RoBBAMVOGAFCSNcsBP4NqXut7V3CThkgqf1PG8H0HPfpR0hkC+J7hTv27OYlYrk+g5M7ZrcPPkfD371NXWoLVoC5LCtWgzmlGpl0HlMMFsAwLCY1BRXoK4EA1GDPFHTkULYsafy/bb837IZXIoPCj+QjZ3Av5uZ6B/2j0LmujUshBz5YHY76dTQKnmtCNi840CIsD7RjfhKHtrPSyFm1nSoOPdpAHhUKbN7s6RH+9NnCzr0YfKqVllRyLNq7L/pj/CmL27DyBr3OgTTim3AO/NDnnAFqrHPR1P6l9eTUzq3p6N5lSqqI8EZmPvjAYvKbNSvixUrrs4ye3Nyax4oSon8OY8uDlmhBrZqJn0KZUyL3PSAJAmghpJtEKp1EQe9uBC6IinY1735HDoxR7c0bIubx2GBRK6uucatx1RYETmVC6kj1TfThW8UGJ2t56r64wePaT4viR0PqrS1T0Xzq9QSkHOlmLrHwVEgO8n/fTNMO9fObC2di+3JFH6QZl5FiTywZEtzcvti92PIwUGHOB787T35EydsewC0GNqeydYkqpdoZLCz0+BthbOq95VIxs8NVfgziR4pye/J3vi+3BAKGGe4hQTSYBE65BET9Iur7mg81vt9m5SPB3H6mQK6DobSw5sLGVs7+fwZn+bV/6EM0b4H23H7gPs9+nDkZiSwfZDZyLauIsY6KRrH1I30UihlMFm4cwppEWhxpssSLPCAzpdI+ndnS8GeczzHq3e0EXs250CIsD7/kRQXnjTzl9OKLjzuyeQV42j6m3umXnfT3xyj2wxWvBDTnXnIWMDNZg7PJz7ZpF50IWg6Y4ivQkz7sYdq+sDAvBCcPMV4IXOcj1j7oWqfGa7V8rgp1OivReQN1rMTNJmdvVOD216EShOu28nOneEJmldxfKzc5I8OVhQMh960QioyHbNfAAE8du8LZvRhsCMFnFwsfMDIcEXFuYhU10FBXl89qEREIIoQe/hJjPKLSGYMnU2zFYrZM4kP8SgkAait9bTZu+qn4P8EF3Y4oV0cUdr/rouQAm50vvkQ57Ofyr1EwHet7vtMBth2vUb4HBvpvRtBe9HyULioBgxxfuB4ghGgd4AvrmpBUUHDyM9YziKi0tZuNzefXth6jCxkN7LLr0Ur766GAsX/hO7du1ERWUVtm/fgqeeegqvLn4dUUMiMCp9DGqO1ODgwXycu+BcKBRy+Gl0+PiTj3Df/fcct1z1AwrwRLS+HOv450rIEDDJjjywnYDCOaD17qXFQFsqhVIph1qrREf70R7vJouF8x1whnsJuSrm0W42weGBP0HP94BU8HySF5YXwMU+iQHgCrRImCmAW5tzHqQ/vHaBHOF6htf5+t4d2L8bk4KbujK69QR5p7TNOx3yiWJovUa9FeboKQgL6/LQJRpRH0+k+d72zICcHEzcJEB0d2YyyQSK8e7uyOTxdRHgPSZVV0e7DaZ9K+HoaPFh8LEdIo/LhDx2xLFd5CSdvTeA37NrH1avXYWLLrwEVVVVLCpqwsQsLP9jDdLSU7FxwyZcfuXF2LhhGxwOKyZPmcAopNFosHVLNvv3j9//ivMvnI/CgiJUV1UjMCgQoSFhCIsIhs0CBAT5HReq9hvgeemaduup7Z2c9rhkKdzXXwgknnrr03ilSgGVWt7peMczBsz7WkaAerQUSteYnZ6y83mpqifgprh+o8kEG9VNd9F4Zzy6RGES1EhmZ2DPn5VC7NxkBvTm7m/ZtAZnJQpGCLL28VI7/3dPFVKb0Yb2yMks3EPYXKnrPVXhM0aPTBFKKWxmLp+Ar00boGAaG7ENDAVEgPeejiwUruKA9wOPxwiZAqrRcyFR647HaifVGr0BfF5OAUampSAnJx8ajZoBd3R0FL7/7heEhYUgOjqafc9VKhXkcikiIiNQU1OHmJgolBSXIjQ0DDXVNRiRmozKymrUVB1BRGQYdLoA+Pv7sapzar/j40/UL4D3Bdx5QOczz/V8Yqi+sSdaABpHIK9QyqHxU6BD35UCVrgvnvHgQYbLB+9g0rM7+zftkc/gR9K7WqXmEv5YLS6lb+pD3B4X99+3p/5A2mr2bFiKmcOOfsF70qG3t3NveQuGTbuEZakjNoQYElfhikLbOT8X0VKoEeB/Z2p8OWAyWaHywCO/595I+ieGSJTeB/abKgK8d/R0dLTDtOd3Z85F78Yer94SbQhUo884Xsudsuvs2b0fY7Iy/lLn9xngXYGHpxI8UchVJjtyoiOp11OA50HeT6tiMfI909fSdQJkPhkLi9tmueBtThV67/pjOh8BOtmjydZOKVhZWtXestKxjHpcohx3qneS8jkVPhVq8TJo3MXjlb3qO5yeGtr9ilNq9iT8rK3DCsnwMyElr1wq3APOvCFsRAcC8p7A35eTHDnbUY55Xxols6GkNmIbWAqIAO8dPS2F22BrKPNu0AnorcqcD4nf8ZfiyeRIdmmLjepUUBIv5+GZ0o78kiiiSAGNUuVSaDgBpOpckvZrsJg6/03fNo38+EjWx+vcPgN8T8e6niFyfEpTHvR5lbzQgY4kZGrM89yZ6EbIJPAg2BcxGKOgkEEml8Fi6iqIQ2MJ2DslcGf6XAb4TuDps7KbM00toZowZWuvgOxMmcvm78O+T/uSyRVc3nWHg70cND853/EpfpnpwsPwOWKI2vL+RHyo9iiA9wTcaVB5gwERYy88qjYAvbyUI554BbPVwkLpOgu/OL3f+1yDTPCUt9lLHoaS5VBIpNpPzMM90B8CEeA9p6jDRI51Swe19N55GrkK6vHneRQi6zkFju5JDP2+slL8tGs1mg1tMFnNDNi5bxb7mgsGcVVE2TdPIoVaoUK4fxDOGzsbo+Li+7ONARnbbNTjq/3rO+caGhSO+cnjsXnTNrz3/jtYvPgVVjFO2CorahAQqGOlYPlGR1+7agNOO2PGgOxrICfxCOBdqbzdecuTMxp5lwv7EdgKk+UI7cL8odyplYVSOntwnOlTVRoFzMaugjg8c0CVzqjJ5ZxESjZ+b23vHhPcRcU6rlAL12jvlCyHOEVhIhnyYOdV9l304rLu8cxCm74d/lodqg/sRmBqJvycaV0P5e/HGP96xikLG6Ojw46n3/4SV1w8H8mRIdwemhrQqtYhSNOV0GFdQSMmnnUV2wOp6Wsa6hEVGgab1YhGvQnhgYHMy56uedukCgnsznA5b8aKErw31PK8rwjwntPKXLgV9oZyzwec0J4SqMYtgESpGdBdEHhtK8rDhoJdqGqqh97UMSAlrwnwdWo/xIREYE7qeIxJGD6g+/ZkMgL4LwUAHx8Yjvkp45GbU4i09BQUHSpBZGQ4qqpqsHv3XoSGBCM1LQ1qtQo5ObnQaLQYM2Y0NqzfhKbGZiSPGIb6+jqkpKQgNzcPZ541x5NtHNM+feaib8+4h330+Vh0HnwIeIRALXSS4wGYA14uN7tQmu6pfufn5nPVu6r5LbRX95TweYAnbFWq5TCbyPbd5bzH9+cBn6q+8c5vx5SyXRyLMySCU8nzUQB0mS9aw7qy2vHdG6fZ4Oz9tQ31iAgNQ+6y7+GXlomahkZI1X6oz16KOeNTUXi4ComRYahrakHY0DjE6VT44Jd1uP7cWcwMkF9aiYRAP8YY6P38sHvfQQQFB0Ink6CgvA6jJpyNYocKAbCisrUVM7PG4kBhIXRD4pA+JBKu7O+e0I/3pmc2eU8GsIRSXDGZfvjmebjSqddNBHjP77lp569cqde/SJNHpUCeOGZAdru3rAibD+1HbkUROgRq7AGZ3MUkWqUao4cmY9KwURgVJ/QYPlYrAr0B/P59eYiOiUBlRTWGxsehpLgMJpMZoaGhTKAsKy3BhInjUVZ2GMnDk7H0l2Vsk9GxkSgtLUFaWgbS01NOSP33ntRyW2xGOIBXr3NOZF16V2E1Nx78hYwBr553FQLHhbxxdg9+Xr7qnLv4ehYK16NgjUZL6WzNTMPN9uDMHMdS7fJ/rJZeS9/y52V7kkiYxN9fO3n3cDMu5z3/G5O0GfRxsfM9tRqMnlYLautqYdC349C6FaiOTsAFU6Zg1ZeL4dAF4IbZWaisb4JV345Vm3bBkZgESV0DTFIZrpg2GvsOV8OgN2BiVDCC5DI0hgSjvakD+tZWNDQ1IbewBGpNIM5e9AIqig9C7R+AcD8lwiKi8dGPy3DDhZRQg2tWm70zmQ7PsJiMBhzcvgwOmxUBcRmIS0rtFhnBm+HpkfEE5EXP+WP3URMB3jPa2g1tMO8l57q/UCM1+IQLfC4xS+/25sL9WJmTjarm45Rjvwd56fsQGRiKc8ZMw/jEkR6lzPb1DunNRmwsz+0cHuYXiHHRw1BTU4uoqAiYjBb8uXw5Ro1Kg1Qqh1brx0Ke/fzUWLN6LTJGj8bOnTuQEJ/EhDWz1YS6unqMyRyD6JhIX7c1oOPcArwQcITgLdwFL4W7ykPP/9ZT6qfxfOw7n6lOCPK85M1rDXo68NG8nJ2fNATdy45SeJbFZIONwuEo05wzEx4fg07r9OkMJ5FAQ3nxJRIWM+/Oac6bO8JJ8DKuiAqdgYq02AncuXAykuI5Wjn9CZz2rebWFgQFBKJs23roktPwzmvP4I7L56CothkzRwzF/33yI8aPHoGduYeQNmUC5iRFo62+Hq9+txznz5+DspxcGKUKXJSVglZ/fxjbTejQG5CbWwCLQokA/2gkn3ER9m5ai+01zXj4xhvw3xefxdW3LUJieFjnEZlWgUwNUiljSOgce7f8iXER3H5tdgcO1JgQP2YudP4Bnfn2SSqnmHa71X1gfGAoV25XbANPARHgPaOppWgnbLVFnnUeRL2Uo8+EVBvk1Y4o+dfe0iJ8vPHX4yKte7q5EG0Arp+xAOmxCZ4OEfv1oIDHAM+P41XpBELEzbBwMEFNbz7Gne8vrN0uvMbHVPf2Iac5eQ941pfW4kGQgIXlTndmkBMYoKmvRqdk9niLxVlsxikZC03kfZWQJTu5SqlkAEZe8wMJ8DwTo3DmkSZNQSewM6dAC+d010dramqA35FtCA8Q2NucGfL6C4wWmx0HDrdAFpmG4cnpUKqOLr7AOdXYuVK4Nhvy1nyKMYlcikdqLXoTmkMnIiYmlqueZ7Mx+z1J8jK5lEU89AbfVEyGisqI7dhQQAR4D+hK7/2OX+CwdnlYezBqUHRRJE+BLCzO471UNTXg5WVfoKWjzeMxx7vjkKBwPHzetfBTqgd0aRKs2jq6CgaRsKVVnype9NkfoWPM/YygLNRJ8EUWStVMhd0HwPOJa7yp/87ZnrtXbRM63/HMASf5S7vlKOdNB4EhajTVG1gOeFbxzJm1mY5BxgUCeKGZQei5zhW94dTm/VXP9/pEUv1zuZzZ53lNBtm5Kca+L4An5qNwz0aMCXFtG9xVdATjk4f0+0VgD7/JBmnSGdD49fDQF8ze1NQIlKxCeGBXZiZS9VU0W9GkjkfG6LGdaXsZjSlshnwlOqwuK8iR7V0mF6X3ft/AXiYQAd4DytqsMO74BbD3zWh7MNNx7yKPSoY8Mcujdd9b8yuySw501orwaNAJ6kTRPLNGjsOVUwcu3r+ivgk3v/5F54kmpsTjqWsWgByzn3/uRTzyrwfR1taGoKDunvQ9SUC5W6iRsJaXcxCp6cluqZS9fRcmTBzrtl9/O7itB8+DN68SF0qIBAKUclUI8LxzHV97nY9BJ2DypFgISYS89C70wBcCPG/7FXrR84TgVfkarQLGDitMlCueATYXw838CJj6l6RQPvsel1L2mIG54C7xedxJ+iVJmDQFLFe9UxVPjIfV4jpLHu2bqtZV71uBeP+jPz61zQY05xQBoUEYmTYwYSg7K0zImHlBr/HsFRXliDfu64zrFz4fTQYrHAmzEeDPvSDsvjrV+ix2ju6DM7U3/a7RyKH1P7k46P6+oAM9XgR49xR1WC0w7fh5UBSVcb/b7j2kAZFQps/qcxhJrc8t/Qi1rY3eTn/C+yeEReOW2ecjMii433vpDeDJjq5UcFnqcnLy0NbajuHJScjevhvBIUFMIAsNDYbFbENObg5mzJiKpuYmZGSMws7svZBIHQgMDEJSUhJWrVgD/0Atc9aLi4vBt1//hImTxmHVqjU4e/5c5OcdgtZPC6WK00iHhIQiJrb/AhpPHI8AngdUoTMd/8EWhr71DHHjwb3nuL7ujFCq5mzRJG9zzmdC8BDuqefvdI1UwZQoxWjgAJ768PXhOXjnWl+q+n4/QS4m4J0PeeaFpdylSm68xzzVr+8l+Q2ZJdQqFQ4eyEaK6ki30LhDZXWwN7dC19EBk0KBuKwUFBbVIC0lGvuKjsDfZkFsUjRUVJDGi0b7KkU8hg53ncGpLGcrhqkbXM5IZ1xXZse0OecyKYG0KQqZHDaHnSUOsoPSPSpgNlNyIAdCI45PfmYvjn/SdRUB3v0tdVhMTEXf70IK7pca8B4SpdZZZc711JsLc/DJxl87q1sO+AaOw4SBGh2unX42xsS7l5T72k5vAL9u7SaYzAYE+IfAbreyWPj0USOx7LeVUKuVoGI002dMQWHBIQQEapGcPJx9wwIC/bF3dw6CQwLQ0tyKYcOH4belv2PCpHEoKSnDaXNmYP++XGzflo3QsFAsWHA2Nm3czEDdarMgaVgimzsh0XMTizty92mDN2TexwEjy/5GMdzyo5KhCAGeT27DAzuvSud/720zvNTds7gJ71UvzEbHh7vxAMnb9YXOgPw1kgb1beZOCZ6cSSj+ktYhsOH33lNTIFTXuyOgL9eF1dhoLY3GjzEczP5OSXJcJLlhRWxYliUHSC3eUpKNaLUJCrkM1W1WlBSX43QVhTQCBosdWxuNmBOpxe4WE0b5K2CxA5taLJg1I52N8UYJXlDVioSpl7ksn1i46QekRnJ+BK4ana/UGICQpPFQKBVQOn0P2DlZHgMpS2pDBPDzF23vvjxP3owRAd49tRzmDph2UoKbvtvB8mrsKSxGdFgIhg4Jh7+fBhW1Dexd2LI3Hynx0QgJ0GF77iFcv+A0bNiVyxxUZ41NY5pFs8WG9g4jWtr1yBgej4KySqYp25VfhMSYSAwJC4bZYkWA1g9FFTWYkD7cbTY4iVQO1aSLjto4Meo/7diAZXs3ujvWX+I6aWOvmHQmTkv3Xc3d2G7Ahyu2dJ43KSoMF07JRFtbO0tk09raxpUCp3LaKiW+/fpHFtvuHxCA6uoqREUNYd9sUs1XVFSwHPV6vQF6vR5RUZEoLy9HUGAQy55KglxwcBDq6xtYfxLU2trbGZ6SQzV9v0NCg5CQED+gDsZunezo9Hx4myuApw8zOb8xqdmZ1IXwieV8d9ZA50vB9gwB4/8tZCCEIM8Dr81q60xOw0vyQkmf5aR3ZsWj/fLXmJreYD2KYKzgDFnZHYDJRYzn8VDVC98ijVrDwM5sNjGmg6cLPVikyhdqG4QOfzVVFZA2FiB81BkoX/kNgjsagfYWDA0NcgK4A0aLDSoFRRs40Gqxw542DIFORxJPHfL2ldYjeeZV7H6qVF2OLsRo2IpWIiq4dxs9f85DbSrEjpp9FINI1+l++AeqWOEgsR1bCogA756+DqMept2/ue1YVl3LhAUC5ojgQOg7TCyElICfQPuSuVPR3KpHc7sBE9KGY8PuXEwalYLK2gbojSbUN7eipd2AEfExGJkQgzXZ+5EcH43axhakJ8Xhm5WbEaDVgHJ3nDk5Cxv35OGc6eP63pdEBvXki7v1oe/xx+uXYePBPW7P9FfrcPGE03BWxqR+Vb78q53Zm/16DPAEtgTwPJD3BQ4s5lyQA57fEL0MveWLp3mJsxGG2gnj7oVSNs0nnKsn48GvQSp6erhtVnu3B4AlwiHzrzOPcm+Sp6fpYr0huKu+Upmc2fv4fdOeOdW9koXREQfIVNxWrgwur2FgZWjl5MluZwzOmq2bEV2Vh1EKPeR2MmsADQYjQvzUXDpghwNf1Vlw9ekZMFms0KgUHnGLe8ub4RccCQ1MiKSc105pPT9nF0apqz0+fn5HGIaPmtTZn6QKLhpDgrBI90yCxwuJHXulgAjw7h8Oh8XoVNH33besug5xkaG47bm38c/L54Msa+U1ddhbWIrYyFBccsYU1DW2orjyCOZMyMDmvfmIiQxlUnhVbSN2FxZj3MhhyC+rwlXzZuDQ4WqUVNUiSKfFmBEJePq9bxEW4I/kodFIjImA0WzBuNRhfW7KlQT/yrKvkFtV7ChkcnQAACAASURBVP7gf9Eep6dNwpVTT/d698a2ZuSs+LxzXEBUApKnntOZkIwu8KZg4eS8Zrq3695sxNX83ox319djgKeJeI/1TgnT6bwmXEQY2iYkAD+GD3njcxQL+whz0/Phde4OwF/n4stJja0g9zlnBj4JK1lqNtpccni0BuVY75ldj5/zaEmei+Vmnvi8Gt3DnPG9nYMl4qEQQBuXrlYmkbE1eKaFy53vYJXvhA8D7Y3U9iw6QSaHQmLFvtxDqC7Yi+FtB9FmsSLLX4M7P/8FM0YkIToxHpn+GmzWW5BzIA9bahrxzM1XYGRKTLet8YyUkIErqm5GYlQgS8hTrZcgLGMeDuXvhaG2GOPjPA9d6TDbUK5IwbDhI9maLGTOamP0DA4b2BSbnj43p1o/EeDd33GH1ex0sus7ZwP/PpIanRhx0kTd88oHDMzPmzXRWa6a3l0rVEoFY8Qp5bNGpWRgTdI+Z54ElAo568cch6X0XpBal7u+dscBzMhKg1rl3gFVog6AKmseOyTNu2T599hzuMD9of/iPS4cNxvnZE316hSGplps/vyFzjFhCakYs+Bm7Ni+B3HxsWhsaGQq9/ETumcHJBV8ft5BZGVlMq2rWuP+G5iXexCpaV0+Azuz9yA9I435USk9uK9eHUzQ2a0NnkCTV9HTw0cgzNvYeZU8D9K8xM3/Tv3NZgqj47Le8dInD8ZCdTyvehcyArzq3pvDCbUA9HJQ2FVrk/EoJ71OEGcFX8j23d0rvSe4c2AqdzIKDubpTq9/f9X5cgVFF8iYdE7qeP4FJ/GbL+JAWZK4OvYcHTt9FiSULEcClYKzgf+59FvszC/G3KnjkFa7D03FpfizqhHpYf4oOtKIkYlxaFJqcHDPfthVStw4fSIq5EqkZQ7rzjzwXwcAZbWtGBoR0BnSRh+NSr0MYSoLyF/PVVnZvu5XXbsVwZnnsy7MY15CWREdzItUzG3jzZPuW18R4D2gm83iDJNzhnh4MGSwdJEGx0A5chrbDtncf92zYbBs7Zjug75/V04+C3O8sMn3BvAF+UXIOZDLqokmDU9CSUkx8vLyMG/ePPgHaJG9fScCAgIwYcI47N69DzqdH7PHNzc3Ag4Zvv32K8jkcvz78X/hjdffwoIF56CqqhqZY9KxeuV6rFy1AmfPOwfjJ2ShsrKKpcFNSBwKiUOK6ppqptUcOy5zQOjl1ouewJqzp3OZ1no6wpH0yaKdnPnpe6rL+6rvzsBMxtVPF3qV82DvrRRPFOkZb6/WyFlcIyVX6bl3IcjzanDeY5+F67HcquS9z8Xac8wH9zcxBGzf/Sz3Sg8CR0OuRCsBJnO4c1ak4+nC/BlYwSaOVsQM8CVd+SgB4XlK9m1Hx561CJFLMNRZlU0ondM8JJEbrHYcCgzGqKTIbup6s9WGLbuLMXP8cPZ79ZF6GMwWyLQ6JIT4dz58NKfFZIZZrQLVVyour4RW5w+VXIJDVfUYP7J7XummxiZUm9Qo06sx58xzoPVTQOUngvuAvM0eTCICvCdEsnEAb+slXNWDKU5UF3nsKMjj0rD1YC7eW/fTidrGCVmXInTuOPNSpMV4lsu+N4AvLChm33WNnwYdBiMKCvOh1egwNGEohicn4KcffmUe7x0dBhiNFgQE+CMtLRWNjQ1oazUgvyAPUUMiMGnSBGzdko3a2jrExsbCbDEiL7eArLEYN24s2vSt0Gl1zMxaXl6GaVOnw9ChRxP5YIwaMSA0dAvw3UqY9rKkUDLn087yknhfAO9qOiETwWfN660fv67QPs/U9Iou2zJhsn+QEs0NvUvxZN8mgCcJuadNhAd1bi+cBM3H+ndLKSuQen25M7wkTxnfhCl1aS7aA1XAk0uknCQPB/O2pZKzjMlwUaedxtG5jMYONKz6BsOsTb1uq8ZohSotCUE6Tk1usthQmluKFFhQGRqG2Ngw5BQUwS6VYdSwofj4298QN3IEtA4rdhSUYvqwGHyxpxBPXHcBtu0vQKDOD4FKGbYfKEFikBoH2q3IjAtHu9GMDX+uRfSk8dAqNUgbmYnk8TMQGh7O1PViO/YUEAHeMxqbdv0Gh0nvWedB1EsxciYqbVI8u/SjY1c1cxCdt+dWAjQ6PHnxzfBXuw+5JbOoobmucwq5Ug21f//j6wcTefoE+PbR93R6xvNSvKvN8zZs3obOh9QRMJlMJreFXXgvewIrYZW6nmvxTAMBbJfHPifR8nvgtQJCG7LKTwYTJV0h3zoXemACVFa1rRdpnCRsHtw5wOXy4HP7dUryHtZwJ1V/J0MisN+zMDhKv0thE3ZKA9uVfY+ZSWw20C/MgdF5vWehHZ5erIIbFcpxagGqiguRsP93UII4VzZ2GlfYakL4mGRoNSqU5JRiBDjpheaqCA1FZGQQbEYjPl6/D6GhWlSWVmNy5ghEU9lZPw0soUFIkkqwdlcOAtQqdJhMOHy4FmWNrdDq9UieMQ5nZY5E4f5cpKSPxLvLs3HbOVNxSK/GqJnzRPX8cfoqiADvGaGtFXmwHt7vWedB1EuWOQ/P/fk9yhs8d34dRNsfkK1EBoTi6UtuET3rKQIu9zdIZHLIR5zFaCtxOBwOe1MZTNkfQT/63s6wJh58XYEg/xvZvwmg+RKufJpaV3dNaIfnVcxM3Ws5Gmh7xtPzDIG7p0Go+qcqcx36rph44Via32Qx9wrwve1fqDngPdv72hOXArerdXrD82DuZD6INkI6q5SqTnU8/3tv5gbh/CZnDXcyLBzevgZJlbv7JNmhdhPapApk+XXfp8XuwB67BC1WE6ZnpWHzzgOIigpHeEgg/MjJT6PE1uwDmDQuHc1tevjLpGiTymBsaUdrYyMcciXCh4QhKigAbS1tyK1tRHiAP2JCgmBKmIqY2O6Ofu7uq3jddwqIAO8Z7Vg2u2xScbsvjuTZjMe+l0SuxjdGFdYV7Dz2iw3yFW6ZfSEmDU/tc5dNhg58tHVXZ5/E0GBckJk2yE/m3fbcOtnxanBeXd6blCtclldh82FdvE2dd8KjvsIc7MKxrpgCirNnc/K2alZFzn0TArxKI4fVTOF7nC2epFuZ06eA+rGqcV7Y03m60C48Avce+fzd7V5oKqD9UopaV9qHvuYhdT6rWkfOjiYjCr5ZgrG6vlPcHGw1IVIjR0CPjHcGmx1lukCMTI7mcgi4O4CQkeGIxPZhNFvRarTDPiQddbX1mDJnjhcziV37SwER4D2noGnvn3AYWjwfcIJ7tkSk4Yn1y0AJvU71Rljx3OW3I1QX0CspGvUdeG/zjs7rw8JCcHFWOg7sz0dsXBQqK2pgMBgwMjUZjQ3NyMspRERUGPz9/eGADbExccjO3sEc4ui3wdj6BPj2jHu6qdeFgNnbYXjJXOhJz0ukfHy8MK8977zHA6WrsrI8g8ADnCs1vKv99ARsiou3Uko3agTuAnU9SfAsyQz9xyRqjnN3dWa2f6mMhdixPq4YA2d1t859CdYSMge905HbA61PD6tKpXJZnMWbh2r79x9gmrTZ7ZDdDQZkhR5tw2qz2nAkagiGRbu3U/X0ZaBFyzrUCE/Jwg/ffoebF97OmDZvmRa3mxc79EkBEeA9f0Csh3NhrTjg+YAT2JO+as+X1aGq/a/DkBxrcmXFj8DCud2T/gjX7A3g9+w+gMLCApx99jys37ARkZFhiIiIgp9Gg/z8g4iMDMfBQ4XIGjMWq1atYmlsx4zJGpRmRrdOdkKCeALwFIculXFSIzWho5wQ2DhPdMo1zyU6ETrz8apvlszG6WFP05HnOA+6dI154NuZXzn7nV3vUfVOqEYnKd7U0cXdCtXcfEw87yXP7Y+zr/dsLAmNXMHszDwId0uK0yNvvnA8z6z0pS1g9KA1ZHLm/EcaDAqFo4Is5DnvifTMM05CAN3321cYZ67q870qaDEiQaeEipXi7d6MVEpWpsbYjASvgfmISYFWbTyyxmXCaDRBrT66DO2xfuHF+QER4L14Csh0t+tXUOKbwd7y9B14s7Sq81s42Pd7vPZ3//yrMSLadeGt3gC+vLwSERFhqD1Si6bmZoSFhUCpULO/P//8a8yZMxtqjRKBAUHYvj0b8QlxLE3tYGxuAV4oiXkC8MIwuZ7SOO+RTiFnfNU4odMXb1snSZqFgjmzuDHwd3qOszAyQXnaTgc7B1iu8562aSGQkgRPceMWU1d8K9+f5qFkMqTW5nwCOMc6V0BMZyTANZrNnfHzQkagL6nUHcC3tzajoaoIYTHJCAqmIgRWlg+Zrx/PO9B58jARY8BK/TqbobkBAWs+PopBoMR+e5s60GaxYXKYFkpZ7yxEYbsZSZNHQUYZGjxozPxhscGWOA2RMbGDksv14BgnTRcR4L27ldaKXFgPD24p3mx34KGCEpi9MDF6R4W/bu/U6ATcO/+qv+4B+rnzPgG+Jf0uNr0wfay79QjA+DA1Hqj7GsM75FEf3oOe/1tYpIYBOdlxnWFjfP9OaV8iZQDfE1x7MiWUn75D3z2+VQjyZIvnpHhO+8BpF/hcABxjQFI0lb8VVoBzRxf+el8AT3utLtqHkZoGUE31Kk0qgiNimWaCkuxQ5qv+NDrP3s9fwwQdR0dqxCttrddjUpi2W3U6V+vQ/grazRg+JcMjgOfvzf6qdiRPPxfhEaH92b44dgAoIAK8d0Qk85t5569wWAevFJ9ncmDJoSLvDnYK9V4070qkx7qIjSdMMXbdVwlpR5XuswX+lUjnVoKnw3jjfEb9eRu5u3G8mp0HZZKeqZgKP96VpzivFRDOTf35qnLC/boCU6WaEutwt4iX5Pl+/FgzqeadyX0IyKmRJM3KzJJNXEqJbygHfFd2ud5uOmd6YFDaqRVwpfanHtWHSzAcxSxFJa1VWtcGXeo8qDWazmx1/X24iOkyLn0Lwc4wuL2NHcgI1rgFd37dnFYjRkwd7RbgeUe8AxVtGHvuVUwbI8x82N9ziON9o4AI8N7TzdZcA0veeu8HHocRDpU/ni0qR3WL65LNx2ELg36JzLhk3HHWpUft01pdg+oHHu78XT0mE+H33o3XXnsDzc3NuOmmmxAbOzhV754S3S3Ae6KWd7WYEDSF1/tylOtUtwsGcIVXumz6TJVu5vKy842Pv2dOb4KYeIVCyZLBdGNSJICfTgG93gKpw1m4xamlEJ6V/p/qllMaVcoix5d4FTrhuYvZJzU+77FPExCT4ArceTNIZe4mpAaaumkhdtbKEaYmO7wEwSkzodNRvrj+taK8fahZ+xOGqOUYFqCC3EN1O626v9WE1Kl9S/D8GaubDPBLPx2xQ8UwuP7dsYEbLQK8L7R0wFqWA2tVri+Dj90YiQRlISl4cb37ynfHbhODf2bSuL505V3QqbvnjLdUVaP6nvs7D6DJGoPwB+9jmU+X/7Eac+fOwcqVqzEydQRqaqqRlprGUtM2tTQiLDQMM2d5l/v+RFDKIxW9txsTgnhPSZvZkp3qb1cpVoXlUnlpWehtTb8Jc+MT4HIV1Wyw2bnCLCR9E/xT/PhRAE8qdoUUHUYLq4suDHMVMiU82BMoc3ngWZYcztmNZbXjktz01mjPfI74zrmoKlwPuz67Zrejru4IQlv3IkTbPRyOB39ap6HNiPaQTMQMHd7nLWF7s5P9vSu1MCUcImAPaDwMeV0ZouR2KLwAdlqQ5t3cYsGUGaN6dbLjlBUOVOkliMiag/qqSiSPGuXtIyT2P0YUEAHeR8LarDDnb4S9tdbHCQZ+mCJpPD4vLMT6gq5Y7oFf5eSYcdbIcbh2OpfshW/uAH7OnNPQ2FyP9lY98gtyMWJEGpKSErFt21ao1X6YMDFr0BNnQABemHimp+Te09GOzz3PJ6/hgYP/m8ZTwpyejQc6uk5MAM3blU3OxpzJ5KzuOTqv0774uYTSOc1hhx0SR3dHsZ57pz0SuFvtnLc/VW1TKRTsN76aHDcvB/h8Y+poZ654AlriIHlpn7QMvOe/3WjA61v24s5Zk7Bry1pEyuoQrVWgrLkdWcPisG3zTlh1WgyLj0X14Sqkpw3HDkMUwtRarN2ZjbPnn4+S/FzExcQwv4fw8EimMeDXNBj0qD1SjY6DexDYUIY4FXwOtSMnx4MmIC5zONTKvvMQ1LaZETR2HkJC3IfTDfo35CTboAjwvt9QZo/ftwKOjhMfiiaPSYMtegTu/+INGMyD1z/Ad2oP7MgQbSD+e+XCbpPaGhpQ/+bbnb+phicj6MrL2Lf6wP48pKamwmgyoLq6Brk5uZg0aTIiIsJRVFwEpUKJxCTX3vkDu/P+zeY2kx1Nz3u8u1qKj2nvLbMaJ+namB2fQI+AQpjwpuecBI68yp2/xuez5+3svPMe308YaseH4vHheULpX6hNUPvJYTQcLYELz0H9yVOe/uY857vU/RZywBNsnmcgeGaHpGc+3Sx/fqZ9IKmfN1CbjXh10x7cfdpk7DmwF+1HihDYUIS4+GgMjY3G91v34ZIpo3Gw5DDCosLx+a8bkHukFY8++gKy9+1CsMQKS2MZpqfFsgQ+VU0GlLdJmGNe/ZFKpIVJUVlUAWllGTqsNsRFhKHJakNKkD9kTs1Bs9GMIYE61DS1QK1UUA1XqCQONHWYMSTIH7XtBuS0mGAJC8W0jAR0mK0I0qo47UePRscyW2w4bNYh8zSqG9+/h1McPfAUEAG+fzRlIL9/FRyG3ms79G8Fd6MlkA8ZAXnCaOwoLsDbq793N0C87vQLe+O6e6FWnFxOdO5ubr8BvqeDm7sF6bqr/PRCxzo+Rp6XqIVlY3lHLQJNAlNhYRl3awsB3k+rhMFgPioTZU9GxUylZO22zkxyQiCn320Uh8+K0HBoxo8XZsnjGRKS3rmQP6f7utmI1zbtwZ2zJ2Hlpo2IVEsRbjgI1NYgcdIEbF65AYljM1B9uBp+UeFYf6AECXGRyAgNQV5xMSakJEAqp1SxGgQ4tRc9aVC6Ix9VhQV4c+MuXHb6dBzqsGC4oQ0xcUMwMiQQFAsa5q9Bhx3Ir20EsWAKkwlDwkIQHhSAvWotgnVK1Da2QKUNwpikCKzbX45p6XFQCLz6iS56owUtEWMRn5Qgxrm7exhP0HUR4PtPeMao522AvaWm/5N5MwNFKCVNgixiKBv1/tpfseXQPm9mOKX7zhs9DZdMnNVJA/oOk7aTb8ykOUBSidC0eiKJPiAqel6t3lf8t/CQvIqdl7aJGFyZVwpz42y9Qjs7nwTHlVd+z/KwfRFTOJ4c9xQqGYyGo0tC9gT53m4WD/YsXM7p/U/r83RQODO1CdP8dubppwQ2Nhta2logUygZsNbV1yG4cRcCdWpoSJqGA4YOM9RqJUxGM1RqLtmNQiqFiUq3ymQwmc3Qaro7jwhpUL3tAI7U1yMrbgjZLvBybhlG2kzwC/CH2mJCh8WKqaykqxTlrXq0GDrQ0W6APGkoUlOHwW63YNfBcgwbEo6EIRGdU+8uOoKMxAhYrcT8yEGx9AerWzF06rmIiAo/kc+0uHYfFBABfoAeD4cd1poiWEv7ru8wQKtBolBDkTYbUr+u1Kv//u5dVAmqoQ3UWifrPGqFCiTF8xhe0dyC277q0oCMj4/D42fPxYEDeWhra0Hy8BEIC+fMjPp2AxP0dDqt2yI2hAvL/1gDk9GIyOgwpKVRHfg1CA0Nw5ixGdiRvQvJySlobmlCevrIY0rufgM8L8FT2Jg75oe3U/PAyNvTmfpeoJqn6zwTQKcXxtUflX5WLu8siOOOUsKxXIiehEngdlsXF0dz9GZu6Dk/26cz3ztxgiwJDSXJcZZvdcfwkBaCUuQyZ0JnvP3u9b9gWoLapRMbTz938/L7bOsww7z/IPylDjToO6DzU3NaD9IiUGSA3Y4OmwPBGhWszhwDdIafS2swe85EhAXqWBRBa3s7Y0J0ak69xTM8RTXNbN9Wqx2NikhQ+nq1fxAmzZzp7laI108QBUSA95LwzW1AUTHQ1k51lBmTDEplrVIAWi3sgRpYrDVwtHWVHfVyBbfd5bHpkEUlQyJQL3eYLbj7s5e7SaBuJzrFO9C3avE1d0Or4spi9wbwuTmFGJ6ciMPlVbDbrairq8eQqGgEhwTAz88PbW167N61B7GxMQgKDsDhikpIIEVyynDU1dZCpVZBo/bDr0t/h0RmQ0R4FLLGZmLnzh0I0AVh2ozJ7Du8aeM2TJs+6ZjeFbcAz3u682pzoTMZ7cyVzdzVjoW2eB6g6DdhdTQeyAn4hElyeCldCPqeri1cg8Z0gaMEao2cedS3t1Jym+7NE5AnUBcm3rGSrd4DRke4EqW7lVNue7mc7a29vRWGvD8wJNjPbTrYvoq+EFCv21eOcRY9q83eVzM5gNroIWjVG2E2WZExPIqFJvZ2H4W/M4dFuwPfbCmGVabB1X+7YdAWXjimb9JfZHIR4D24UR0moOAQUHgIaGt1P0CugM0fsAVLYFcPjONJB2Sw6YYgKCkDcu3RhUyyi/Pxv9U/uN+b2KMbBZ697DZEBHBSeW8Av3dPDg4fLsP06dOQcyAfhysOY1zWOIRHhiAg0B9Lf/4ToSEh0Or8UFtbB7lChslTJmDFn2sw7+wzUFtbC3//QPyxbAUuv+oiFOQfZLVEWppbodGqERcbw3Bz5449mDbjBAM8y6DmdKjqCbB8ohphAhMhYAspy0vlvMMa73jWEyxcqeN5b3hhpTkCFp4hcCXRChkKWoP32hdmx6Oc+Vp/BUwdNgZsfGNMAanCPaxa1593qKdUXpCzEynyyqOy1vU8Y1/SfKvBhJyyOubUOFrfBI0LhzjhnputdmhGp0Dppl/P+0kqG3LuK9D7ITBmOGLjYqHz1/aHHOLYY0wBEeD7ILDFCkdBESTZO+iD4dOdsEcGwxqp+P/2vgQ8yus89519NDMaaWa07/sGAiEW24BsDBgMtonxGtdJaze9Sdq0WZw0zb3pcp82ub1d0jxtmjRNetvUTux4t7FZDBhsMPtiAWIRAu37rpFm3+7zndGRfg2zSkJG0n9sPwbN+c/ynV/znm97P/jkXvjso7GNIZHBqdThxJgMV11qeHyAUavDlrIiZBqm8l+8dPQDsSxsbNJlvf9o05Oozi9mfx6wWPHzoycmRilKMeHp6irYbDbExcUxLnqb3Q6VUonERAPL0iIs7OzsgsGQyBQbiidzOJyIj9fh0sUruGftanjcHhw+fBQrViyDKcnIxm9tbWPZVOkZ6aivv84q0TU2NmHZ8iXT2EX0j0TU4Ln2TEMG1monsBSa5glEOb1rYKUwoSZNn/HI+GiWyoPphBcMrmHzKP7AcViKG5nTKO9dLp/CX8/78jFUahlsAb54AnheajWaNc5Wn7qTe7E8eTJCPxyQCz8jbd5qd+FMQyfKskxIM+hw/Go77nKMRSSyqR1xYMnapTFT4dL87UM25NXsRNwsEPDMlgzFcUJLQAT44LLxWe2Q7P4AMEehsUd6wWQy4MEt8Bnj4RnqgrevGT7n2PilgafTShivBrNWSlRQZBZDnZqPPVcbcblravCeUibDc3evRKJmskDT37zzX2jp74q0EvHzAAncX74Sz66bmg+/kIUUFuAty789XuWN/K6TgBlKIKRlcq0+0MQtjISn57kfPhrh8gh78pVTARVhC+UioFsU9eWmb/4M3bp46DyP0if62miC7aJZa6g+5Gsn4pvJdfj3ESin/oE+WK4dQGFawi2sd+F870fq2lBdmAqtWjkRC9E3YoH8ejOMqvB560cH7Vh337KwLgGS2uEmJyoMHqQl+n1Y1M72SuCWxmHzQ9tmIh7x2TmSgAjwQQQ9ZgXe2kUazOydAlnq77kHKBeQUgVUpnQ5bDj+0t/C5bAyGuuCe5/Grn4XHOOKiXAx6wvysLYwe+JH33/939Ej0tPGfF65pgz8xc7n/M/ZbMD52skxDAag4vYGvcW84Bk+EBHgeSAcD6ziAE7R00ThyttksN0krawQzAIBfobrnnica/f0A2GFOlovmfA5gPKAOGZ6pxv2eGPmf7UMHrcXLufkfuhjIfGN8EJCYMeJbqL1ubP8d7ImSCni3E+BS0GJZLbhjUrDUqSm3W6HZaAT0v46ZBn8YBoK3DsHRlnaXbpRd0uKB625p98MWVMbktWKkGVmDw3YsWFDeIA/1WRGvCkZcq0JxdIOtp7eERsSVmyHKdlvhhLbnS8BEeADzoj87W+8Azidt+fw1q8FSgvZ2C63Bz/47Qe40dWL1EQ9vrTMiK4z701+F6l1+DR/S9DAueqsTGwuL5jo+52Xf4Jha4wugNuzw3k1KpX5/tlz4/S0I2bgjXcn15+dCWzZiAu1dVi2fCn27T6IbQ9vnvicCMoOHzqKjZtnHkRMAXzZObef5z5sHryt6k/ZFzmZ5pl2LqH67H4zvDDYjvvDw5Hd+E30fl73SEVoYnlj/FYDGagELffz0/PcdM9Bmq/Z5fVQrbgpIE8lZDVaBSyjt/6S8z3xmAEKrGOm+/EStgpZeO2Y74Wn0vn9+pQ7T5Hzk4FswpQ7ivakdY8MD8LXfBjJ+kmNedTmwhVzHCr0VrT2jiDDFA+D7tY0OaH5vrtnCLKWDqSo/UQ9vPUMDuNy3yCykkxo1cRj45oyNu9Q7yAkKUYkjndsHrCgeSwBZUludAy6sSxdik+uNSGvcCkqN2xH17U6mAry2XckpZGI7c6VgAjwgrOhF/bVt28fuPtv5sDmjUBOBo7WNeKHr+2dWEBVggebVS0Tf483ZeFCdg2GSbMMaNsqylCZOZl++o2XfgyL49Z+d+6bd+es7N+e+zM/UVcIgKfgt+qVVXj3rT2I06gQp1EjJzsXTrcdN643ormlGXa7DffWbIDRlMAuBLp4DYxGI0t9prohOl0ccnJy4fG4cPNmE6xWG4tPSktNZT5+CvEoKs677UIJC/D2Fd9lX/gcLHh0e+CqhH76SClcNFZgsZjZ2KUwMp/GC6xexrIAxlPZiIQmcJ2qODmcXifbPQAAIABJREFU9nHOecGCeD8eX0AaNjXiuY+0V+rHStzSfON/JvCmn3H2Pa7BuzyeKZcOvoSL5z6BxOe/FNEYSZkFMBhTcPbDV7Gu2Bh1YFx3zzDGGtuJ2WFid1faOlCRnQmfx4PdHf1wqJUo06sZgY09UYf1Rh1+te8oNIXL4e7pRM3WrXDaLKhKlaHfbMXLR65BbsrE81vXI7WsDA67D6/86j+RkF+Oz+/YMhvHKo4xyxIQAX5coGQuP3QMaG6aZQkHGY7iUx59CL89eQm/+vDkRIcVeRn4YuooetquIk6fhCXLatDmjcMHfWYQUyZvBSYTdiwrg1I+qRD80a/+Aay4lthilsA/f+EFaKnwTAiAv9HQhP6BXsgkClZkjFLh5DIlevu7Mdg/DK1Wg5TUZMikChSX5uOdt3dDAh+yc7JRVFSIhoYbsNmtqF6xEufOnwV8UphMRhiMiYAXaG1vhcmYjOKSICVsY95N+AciavBCrZwH2QWmygn93JFKgtKzFHl4u5tQs48GiOmirdYqYRsLbqrjVgcGzl4PyNQTuFeWBx9ABsCK3/j8NL3CRuMRaQ2lyPFgG6G5PpJ8+nq7oe45BYNm0oLA3SjhnuVnR2b9qw3NkKiUMMXrcLh9AN7BQUitVuRlZ6DN6cGFo+fwwKZVyKreil2v7cLmRx5Ex80b6LhyBJUrVsOdWICSijJIB7v8AD84iDON3SxXeNM8qLQUScYL8XMR4MdPtbMH2Lt/7o64tAS9S5bgKz99GZTDTm7CrxdosX7wEmQFy6DIKoCkv4Otpzu5AKclOlj6+pEjlaIqMxmqBD3kqSmcMBNf/a+/Z9Up56KlJyQj25SCUZsNTf3t0Kk0zD1AhbPIgkkWzcKUHNzoaWEuSJvLwb4HEzXx6B8bZkuk1DSrw45cUzrqu1tg0Maj1zyEhDgdq/Uxl9aIf3r2m9DHafycBl2C4kFxKiDJFLNIr165zqLkN9xfA5XqzqLCjUhVS+DNU8zIj06AL/Snc/M8j5LnoBfKXE9jkQY/nSa0JvCAvnAlW2mOYFH2wnGE6yAzP/1HxC3RtFsCCVlBmkkg5+b8UGP5wd8fVct566OZl/fp6+mErv8s4tXjc4ZLjI9l4PG+FocLV9qHmYtAVXgXZHIlPtz/AZ5ckYxGbzKq10/SPk5jePGRz0ACIsD7he57/wAkPXNINUt1LL7wNMwOJ145exRFaem4+/SHkLTXQyJXIK5yrd+cTy0hCSNNwxh5eyrPvKq8Ain/8zuQKJVzDvCjdguyTeloG+iCRqnGsNUMhUwBfZwOwzYz8pKykKZPgk6twcmbF1CYnI2GnmaY7RYoZX6GUofbhRxjOrsY9I8OIduYxn6WpEvE6aZLc/bb8A/PfB0G7czLbs/ZgmcwUUQNnv0yjDO08XlIk+dNyA0vBF1/Ct2tZCkEyMLnhWsXjsV/zscUauHCgD/uWw8H9EKQ56Z6DqqB1giir/V6fCzoLlIL3B8jvhn/JSWGO9LOoyHMiTRPuM/tdiuuHH8fq3M0LLYgZCRdmEG4PJk7YUo/Cbyl96OvqweNl84gd+lqHNr9Np6tKYG35H4kmmK/7c5kr+KzM5eACPAAevqA9/fNXJgxjuBcUoGXFENwev3fn6VjVtxVX4fW9CUwZeQgZdjvjx8+dx3m2qtBR5eZTMj45x/hD1/6pznV4C1OK/KTsuDy0NoluNrZiIerNuDQ1ZMsLiszMRWFqTlQy5XoHOrBiN2CMbuFafQ95gFWiVOjVMGkTYTT48aQZQQGbQJsThsosv1k49xx6v/42W8iPk4Dn30MzsuHJ+QsTUiBouj2Es/E+MrMuHtYgB+rfGGCllRohnc5XSCSGA78XCMXBrTRn/2AzSHDr60K8+GFq/dH55O1wF+alTc/QPrH8Bd18fvX6ec8ap6BtuCZQKnQ57wSHTOjC4AwWMAfmeqdNhcLCgxs4QCb14knjA80ycd6UsJyusJn+ZpoDn6Z8LjdGKzbi3QdmftDzyS8zAQq+8GtGhL4yjdDn5DA5NvV1Ijui0dQlKbHlV4nitduRXJKUqxbE/t/hhIQAR7AmVrg4txpjPy4rWolXizR+4tNAdAp9FB4s2Dz0a+tBHcnypHb3YK+n/xsIpU32KsS/8gO/IW7FXbX9Cyhsb5+9J2nV2tgtlmZhZLM8jT3mvylOHHzAls7AabFYWeWSMosovgAjUoNs83Cvqf0cVr2Z61SzUz4RBc7arciLykDHUO9cxpP8C+/+x1olEr4bKNw1E4GPUoT06Esr0Htp5dB36nkS69aUckoaN9/fzcql1Siru4y+867ebORlcPe/tCD+PWLryE9MwVlZaWsnGx3Vw+u1V/DsmXLkJqajAMHDiIzMwvvvL0LO3c+iuaWRqysXoXh4WG0trZi8wMbYz2SqPtHNNEHY4DjAWKcTjZQC456dkFHrvEH1o8PNlYsffmlI1jVuZC5+BJAqSLqWMDloAC3SaCfCwIc0v5pRrIABFoumEV/XFEXfnbh7CdYkejnhudN6G+nn7P9kttCEDjJLk7+2xMzEfKnaWym0VdsRbzeT5VpHjHj4/37UKqzY1iRjDWbxdz36bzrn+UzIsAD2L0f6O6Z82PwyGTYc1cx2sf6GSjm6PPRMzaZIZOt16L68LsYO3Qo/NpkMvzT5qUYY9q02GKVwM+f/x4j9QoF8NfrG2E2j7Ia8GlpKUhLT0NhYQEO7D9M1bQRp9YyTvpVq6uhVMnw5uu7sOauNaj9tBabHtiA48dOsu/a7KwslFUU4/TJ8zAlGdDS3IE1d69gytLRIyeQlpYKoykRRoMJiYZb6Yhj3Vew/hEBnm5v9DJSKlkgcESKhp8EIAIXv/Ydyv/NQZsFn41r44EXB1qLUIPmke38Z4HauDBVjvelNdBK2NgU5DZe8S1UIJ5UJmFcw077ZEBLJN97rAcjTGlj66M0xAC/fLAAPuE8VpsV1it7JkhoAtMY2bgCE7ww64D1Hb8YCAHe4fKgY9gOizoVVevuY7faY7vfgk+bjNX3rIYpSdTeYz3rz7r/ogd4etdfenV2SW1iOFTvE4+hxWuDWq5AgkqHPfW9GHW62MW6JjcZ+v/8N9jOn4844r9sqsSwZCpvR8SHxA6IV2vx4y98g0kiFMC3tXYgIzMNr736NgoL85CcnAyrxYbr128gvzAHPq8EWo2GFZXJzctiHPSEE5QCR1bckZERJCUloaurBxs31aCxsRl2mwNjo2PIL8xHZ0cnbDY7+56noLyqFctC1v6Y6ZFFlSYXbJJo0t2EQCgEscCqbsTiRPhC/XkuezCrACfZofX489J9jBuY++75uPQsfc7T9/jfGXXteFwA3Vd4HnokPzmtTaGiNDo/yHOrAJcLRYHSJWg6gXJUoIZZSciNIAjQC5R5pIA96t9e+wHy4qdy6ofLIOAaPdPeBWQ6THv3+nDWrIfUPgKpXIHm1g5U3XMvblypg3nUgue+8gczfffE5z8DCSx2gPfZnJC8/OqE5LtHRpCWkACr08nMtsLmdLuhnIV6FFPGXn8PUFrELvC95jFcbO/HxZ4BFCcZcXdeCmQvvQzLkY/DvxlSKX7x0F3oto18Bm/Q/J6yPL0A337o8zFtoqOjG7vf343HHtuJpFkk9Wq4fhPFJX4SpNvVbivABwIh3wQHYu4bDzRDcw55Zj0IMCcLU9P8z1FO+63iCaxIN45gjBKSjNJCMKYxCWipfGookCUtnlHljpvrAy8v9LyQIe92HViwcbnGPzw0CEnLR0hJ8Jv9An3u9DNuwg90T/AzYKKUSNBn9SL//ifZOGOjVpze9SJWP/Isbly/gdLyUmi0mrncojjXLElgsQM8BkeAt3dNSPOv33sXf/nI53CuuQkE9pe7OvCNzVvx7VdfxpfW34vatlaUpKWxC/zpppvINprQ1N+Hx1euRn13F/KTkvHehVpsq1yGPFMSGnp6cLWrA22Dg3hhy4P43puv4XMrVqKmuMQ/Z1UlfCur8I8HP8aRGzdvOdVHnC48ePxo2NPW3r8Rv0iX42Zv+yy9FYtnmB3V92JH9fqJDXNGUva1F4YxdL5KKCzAW5d/55ZcbyFIUzR8NP73QKAXgosw2l5YrIZHz4cTLC9sw8GJR9TzinGBxXFYUOB44RmWfz7e2KWBLhIRKkiRGYYi7Hnj+yKfOQNUql0fRgsPthfKqY82IM/cVIeDl65jefUaFGZlTR3O60BXzwisLcdQmjypibxy8Die2bwWb+w5jMe3bWBrpBfZr7T7MDJmQYJOi8bWLuTnZoBIgDr7BtHbNwpZ6Trcs/YufPrxQSgVcixZuwG7d+3Bgw9tDflezNdfhMWy7kUP8P1DwLvvBwV4i9OBbIMRDb092FhWgRu9PdhXdwll6ekYtlrx5Ko16BgawqnGm8gyGrE8Owe/OnYEv7e2Bu98eg7bKpfj+I0GWJ0OJOvi0djfh+fX1eDTthaszB0nNamqxN/09uN0S2vQV46+lZ67XIeVfYL8bEFPqVaLzJ/9BK+eP4qDl08tltd21vb57W1fRHmmn9O/1zwIKtrD29KsAnxl405cr2/Ax0c+xnPPPQeF4lamUpvVDo/HDV38nZ9qF5aLfrTyW1O+yIV+WyoTKuSiD3cCwud4NDuBLQGw0OzO/e/BTOY8cp7B0ngdeR7kJxyfnuUBdcLyshPrG7cKEMAL3QbhTNkTFwG59Jb0Ob5WAnnSjiOZ+5nrH5OEOMQ/z+MAIr3FPXVnsbvuOp554mk0XrmAvqFR9A12oyAtGVp9PA689y62rEiHw+tD9ThL0icfnUDO0hIcPH8Nj61ZgmvtvZDr9Rjr6QVx48XLJZDFxaG9qR3xCfGorCrH0aujGG67ju7RMTz61e/BefUjlG/cCV18PF5+8Td47g/GizVEWrD4+R0ngUUP8GYr8PpkfvmVzg50jQxjaUYWCOAT4jTMj3qtqxNFKamo7+lCsk4Pt8+D5dm5+OjaFdS2tjINPsdkYmA/YrOiLC0DDT3dSNBoWHCsVqVi4/SNjiLTYEBBcgp7F/qWLMWXL15gFsNQTeP14G8hhfzIZAoX9VWVlcH0ta9CnpyEqx0t+NHe39xx79edvCCywvzfz38NJp2eLbN7ZAB//vq/Tyx5WXYRvr71KVy5fB2lZUXYu/sAcvNyYLGMIScnB6akRJhHLAwTz545g+zcbOZbpyC80REz+gb6sWb1KvT09LKa8EaTES0tzTAakzDQP4ClSytQV3cVarUad9+zak5EFRHgg60iZPR5hCUTiCqVVO3Mb1MXmuL9wE2+dfctXPU8WI776IW574EWBBqbF5kJRqrjo88pR5/5mSd/ybjpP5RFgrR3Un+Dpc6R1Z6CCFkqYRgZcKpc6hKrps++HNpboDcacbG+Dm0tPejvbIEqNx/Pb9uA3gEzave+hqpiE+pbu7A8LwMOVRycVguOnrqEZctKkKqQQpeagkPXWlCcoIHH4WQ8y9lpKXj97f1ITIxHfmkBLltMwIgL9VI37kpSIS8zHcvW34+W5hZ4PD4UFN5+DuU5efsX4SSLHuDJcvXfL9MXzbRO/4O6izBotViTPz3f6U9NSdjXHbnM6xdWrcLjuRlwXr8Br9MFZV4OlHm5E2mwpFD88Yv/CG49nNZmFtlDFHP1L198AerxWItwAF9eUYz3du1jaW719dfw4INb0dc7CPr58PAoXC47Wls70dfXj+LiIsjkEgz2D6F8SQnM5jF0dnRjRXUlzCOjuHTxKpavWIpTJ0+juroa+/YewLNf9Ls/b3eLGeCnC+60ER70JjSpB27QH2RHnPCT4CvUyrlvnfvmIwXjuV1upjHzRvn7rDjNOB89PS90IYTaX5xWAZsleFoKry5H4C704QfmmnOAD+wX7SG7rKM4feEiVq66CzeuXkJyWjq8UhnSTQY4nF6ceO+XqC4w4WZnL1aXFzILhcPlhnnMCm2cCmqlAicvXMPKylJWFIFkTLWmT1++gbqmDjy/vQZX2roRr4mHqmQDMpJ0OHXwLVQ98DSSUycLXUS7Xuo32nAZHw35sDHXgDa7FGW56exxr92K9/bsR2JmHu67q+qWIU+dPo+0jCRkpqZjzCtFomoq1W8saxD7Tkpg0QM8ieKt94Ghobl/LWQyfFOjw83B/ohz1xQW4rsPhGeK/OG7/42mPj+9rdgiSyBFb8IPn/zyhII5MDaCnx54Y+LB4rRsPHPPFly+fA2XL9fhoe3bcfz4CQbYjz2+A//xi1/hf3zleYyN2bBr17tYt3adn3feakNZeRlqa2uxY8fDTIM/e+4cdu7cgTffeBtLly5l+fPr16/Fvn37UVNTg8KiuVGSYgZ49uUcxLwUaJoOXjGONPjJEq5cslwjF/rUOdDS/3nhGNLwyS0QjAmPa/cc8HmAHk+54z59+jwUy55wPcLXRegCCPYa8cvGbKfPRX5lJ3uMjY3Cfv0DpI0H2E15djz/PRo3BD3XNeZD8aYn8PHBQ/BZzdiw49FYljKl74/+6gewJ6biWzvvw4GLjThz7SZ2PPM7wLF3kLn9aZw4eADJaamoLinA7i47pJdPYVSlR3qcHKmZKUiVevFWbQPcnR14dueDODvswUOrKqa9nsX+oAjwAI6eBK43zP2roInD3xmT8ElTY8S5dy5bjt9fuzJsv98c24/DV89GHEvs4JfAl+7bgXuKl05LHH29fVCqVEhI8Jv3p9OoBovPJ4FaPXd89bMC8MH8zsEB3p8KJ8xn5yls/OLgB2byj/tpX4Xc9jRmsMA+3o8DrTDnPfAgiDJRHiRwQtgvcO2RAJ6tfZzON7DYzHRehEjPkCWAWmBa3o1PP0KZ3hLp8Yif3/BloGhJJczn3oeuaiv0iYaIzwTr4LZZ8LUf/RyVPjNqtj2C5s5+DMq1zFLQdfxDWAqqcO74CWSnJ6GyuADvddhQrPbi5rUG6FUyBvAlWVmodylRpRjD//nlG/j+n34N5C0R2/QkIAI8gJZ24OBU//b0pBnjU9lZaFu1Gn/02msRH/yPZz6P1ITwmSrXu9rw97tfijiW2IFconJWBz5aJWehyCwswJuXfjOkQALJWYIJJBpzvl+zlrFUNz4m+blZBTaZjGnbkz/3TvjthfPxCwY3tQsvDcJ+Qv98uAO8FeApD57IbiL77UKlBs7mC8MsHYyAaGqzWi0YqtuHXNOt9eFDzW+2udE2ZMOSDD+TUtOgE2Wbn0BD3UX01p9DzZNfmnbEPBHjWKk2ss8Fs8UGYgvwSGRITqS5fOjq7MauvR/imacehWVsDIoEA+zDg5DKFNCoFFAoFdCo1Wjr6EJGRhr2Hz6G7ZvvnU1RLrqxRIBnJkjgtXcBy9jcnT9l7Ty1E9Bq8MKb76Ghry/k3OsLCvBnWzZEXBspFd/77b9h0OKv2Ca20BJI1Rvxw6e+uuhENG2ADyWpQOAPpcnz57n2zU3xfh+8e4LnnoLy+Bj0fx6YNwW4WTVev5+dWwcC+9E83DQfzS1uyuVEAqjUcjhskcszBu4/XK5+NG9bJAa7wDF6OpqhH/oU8XHRmYGaesdgSSiHfKQRZSkKdKrzkV5QghuH3oArpRxr7rkzii+YBweg0OkRp1REIzaxTwgJiAA/LpjrjcDRY3P3nmRmAA9uYvONOZz42w8O4WJn5y3zrysowDc2rIv6Pd917hPs+vTI3O1jns70zD1bsWlJeJfHPN1a2GWHBfiRJd+ImPbFR49GWxeuRMg+x0GRF7QhcOY+c0ZCQwx04y2wqAwHdF54JtRueSQ+fS4E+Ehgz/el1Sths/gvHgqFlDHbkdWBrA3EV+9yUtDaZPnXKRcQCugj10QwRp4IbxWl05CmHg1L3rW6s5COtqPQIIVKEV1Q2pleJXoGBvDAtsfx6dHdWLttB7pbGqHpq4N+1aPQaKO3BizEX5CFticR4MdP1OUGdu0FhudA+5UrgB3bAcOk/5biiY43tuB0cyvGnA7Eq9SoKcpHdXZmUOKuUO9h51A//vLNXyy013RW90MlbP/xmT8JyxQ6qxPeQYPNGsBH0tQDwV0I8NxnTult1Ais/fnxRDIwrtF7fawsYSBw8ksBL1LDTeRCcz0H8cBYAf7zSCDP59TEK1iqnNNBQO9njFHHyRmPMP3dZnGyzwJT6VjePnzMDxQpT164P16djsA91BrtNhus1lH0NtaiON4eNbDTPE63F70SA3JXrMOJo8exYfNGSKUSNNSehc7chPR7ZyeV49BLP0Wcyk8YIc1ZgbvuXoOrV6/j2rWr2LLlAWhDsOJdu9qAsvLiO+jXZf4vRQR4wRmOjAJvvstZn27f4a5ZBVSW37bxf7Tnt6x8q9iCS2Bt8TL8/n0PL0rxxAzwPDqdR77HqrlzDVpIOcslHyw/nn4WKmiOR9fzS4H/YkB++1u1V2GEPu1ByJrH9xTuDYi0T6Ky1emVrCgPgbxl1Akfo7UlrX5yZG6ZiPZSQU+Gindwu104e3Q31udEZ7ZuG7ShrseNrWU6OD0+tMuyUXX33Wxx1y5fR0lZESsDfP7D3UiS25Fz3+Oz8kvR/fFvodeo2FiXPJmoWlGFzo4eZGWnwe324pXfvAqj0cgudv0DA9i2bQs++ugIkpOSse2hB2ZlDeIgfgmIAD/1TfC1dUNy4ODtA/n8PGBjzW19/doH+/C/3/rlbZ1jvg5OVtMfPPGHSElInK9bmNG6IwK8MJI9MF+c+8pntILxh4OZ7APHDQxgE66N++eFoM80ZzJx80ppErIKTFLUBlod+N851W3g/NFYKQjgSatXazjoUuEbH+w2N9yC0rPRavLkgydNXkiM4/a4ce74hyjV22DU+kl7oml13Q7oClbAUv8JCtZ/Djq9nhHdBLaz7/+WsdytefjpaIaN2CcQ4KtXVuP0qXNYunQJTp08hfKKMjQ0NKKzowuP7NiOfXv348mnduLEiTNYt35NxPHFDtFLQAT4ILKqbwQ+mX1/vC81DZJtG4kAJPoDmkZP+p77qzf/HzqHg9PbTmPIBfNITekK/F7N4i1rHTHIjpvAA09cGKku1G6FZu9oADHSm8Tz20NrvBSFTwVnxuudMz84H1VAcMNM/hSt7wdDXtNeqM0zrd7ng1KhuCVKnQX/edxR88bTHGxdUglkcqLPlUKhlLG/e9xeRprjcQtU+zCC4GQ8w8ND6Lp+GulqG4ya6IGdD32y1Yo1Wz8HShW8ee4TGL1DcEOOUa8CFsShYtXdUKnicPWDX2NIoseGRx6LdDxRfX760AeQj+e2GXKKkZ+fj57uXlCJ27S0NPT29LL6yuR8pHz+9PR0dHd3Q6fVISnZFNUcYqfoJCACfAg5tXYAhz6eNsPdLaMuXwZUV05Ur4zudKbfa2B0BN9//eegypZi80uAXJt//fhXkJowvTTfhSDHsMVmxipfmDAP+4PZ+E3UD0wcSCmlTWhG5pHj9PNIwW/BhCj0nwejkOVz8We5Jh9pLmH+PQ/k49o6ces7PS5WcIaKvxAIEkALNe3ZuLCwVD2lFDLmRvCx4jUuZ2heatpja/MN+IabkOAbQZLeXyluOu1MnxL3P/wIzh47hiJJJ+QCa0Zz3xiy1z+KkREzVC3HcVOSjbU1a6czjfjMHSwBEeDDHM6wGThxFuicATtcfDx8a1ZCkucvaDJXjb4Tf3bwLXzaUj9XU97x8zy6cgMeXrG4v8MiavBCZjg/GPrLs5LZOJryev667ZMXgEhvBQfrUBq78CLBLQfchx4shU44Hy9YI7Q4CP3vtCcag0esB/OXR/LFR9qf8HN2kRk36VOOvTA4j9bR39WMkbY6FBgkiFPeWtUolrmo73lLMu7deC8aPnwD6bpJs77L44Utay0ycjJx5eIlmIavwJ1fg8zsjFinCNqfOOx5MyUlQafTzsq44iCxS0AE+Agyo7oSHd2QXLgE9Pb6c+ajaQkJQHEhsKSM+KqjeWLW+7g8Hnz3lX/FqH3mZFezvrg5HlAfp8MPnvgyNKrFnQUUVoMfqfjGlGOhKHdK21IpFHBSJbgI1dNIK6biMdE2rrlzrTpUcJ1QE6ex+XPhLhP+qPxJE324NQkD8IIFA86GJh8I9GqNnJnsLWNW9HU2Y6z5LCqyE6P2r4fbj93pgdXpwrCpElqNDom9Z6dE2486vDDe9TmoVErUXayDtP08Krb/brTHFrFfz89/CP142t7FJRuxavVK/OCv/w7f/4s/w69ffAWPPf4o3B4nDAYDHA4nThw7jfX3rsXo6Aj7GdUmYKVtR8yIj9fhxInTjNd5ZGQYiYmJ0ybiibjwBdhBBPjoD9Vnd0BC+fLNzYDd7jffs8BZCSCXApT+lp4GlJUCxulTmEa/osg9P75ai18f3xtVGe/Io83PHlRU5i93fglZxunVz5ifuw6+6rAAP7r0WxM+aw6qEz5srxfEpUYEM6TVcl8516KJbpZ44wPN6aGEx0zX42ly1CccG10w0OWmdJ4uFzhP4PiRDjGQF19oUZhNLZ6vg+XpK6XoaK2HaegK1LOgsdPYVGymN3E58gsLmWvgk9f+AysLkqZs/2jjKLY94y8Be6W2FsqhZhTdP33++UDZBgP4T8/XISs7HZ8cOYmi4kJWtenA/kMwJRlgNBgRHx/P/O89PT2ov3YdD27fAvgk7M9d3V144IHNcLkdaG3pwNLKskjHKX4+LgER4Bf+q/CLQ+/idOPlhb/REDtcV1yF5+/bvmj3L9x4WIC3Lv+OIALdH8gWrLk8bpbjTc3pdAYtRhNJ2oHadSxaMtfg+SUjkAyH5hYCPA9ai7QmftGgkoxUYlbYYllfuEtNMJl6fFbcOLYHS9Kn72/ncw5ZHGjxJGHd5gcw2NcHReORKVYBm9ON4ZSVKC4tYo8Q1//et9/BjqdmJweexgwG8BdqL+Pa1WsoLCqCWqViYH740BFkZKbBaXdCo9WioCiPWYBSklNx7ux5JCWZ0NrWiuFXg5DsAAAMpElEQVRhMx7cugX9A33QaDVIS/PX2hZbZAmIAB9ZRvO9h83pxF+9+UsMWkbm+1ZiXn+uKR3ff/S5WbF8xjz5HfhAxCA7ri0HpqiF2gsBhBBguWYdChCjHTca2XGA532F1gOah5v+ycrATfaRxg0s+cr7zxTgycIRKruNIvkVKh/aTu1Bjj66FLhw+2gecqN00+M4/t5rWJnpz0fnbdDmQ86GJyb+brXYsH/vHjz6xOzkwNPAzZcuTPzCadOzYDIZYbc74HDYoVbHsXMhTZ0i6s1mM9wuFwxGA7q6upGengYyuRHJUX//APT6eDjsTmh1WvT29sBkSoJaPXVPkc50MX8uAvziOP3FmBtv1Orxv3Y8h0StbnEcchS7jJgHz/nbyRRPoESBaMz3LkAnoRZK4MnN9EIQDZUzH20+eCBYR9qbMBKfP0uXFWFuPA+6izRW4OczNdFHc6khq4HXZ8fYlUNI0U7m7se6Vup/c1QBVVohUkeuQEG+Q0GrH5Zh5dZJc/zNG40Y6u3FqrV+AhyxLSwJiAC/sM4z3G6utDfjx/temajTsZB3rlao8M2tn0dRWuZC3mbMe4sa4GlknmtO2qsQmPmfOXjS56TFBzLNhYqmF+bOh9qBUGOOdCngfXncgPBZ4VzBouSjkWAkgI8GwMPNw10IlNM6PNAGfd8FaMapXqNZX7A+wxYHErVTNV2Knm9Vl2B59fKJR2rPnIVGr0dJacl0pxKfu4MlIAL8HXw4t2FpH14+i9dOfQjPAs6PJ/fwVzc9juU5hbdBgvN7yIhpcqGIboTbDtSuA9PQqC+PTI9k2pZQhCr9K7AQBAI0/yyUVi/sz337jDZWQqRS/hQW3ifayHq+30jr5xehUPEKfBw/cc6tvn36nNV7H09F1GqVaDh/FEWq2SuK0dhnhcUFjFrteOB3/mCKrPfueh/3bdosFpmZ37/XIVcvAvwCPdgw2zpQdwZvnCaQjzLlbx6JiJS4b239PMoz8+bRquduqRE1eG7GDpeXLizvyvsJtWjhzyJpv+G2HqgZ+/PGJ8vEBl46uCYczhQfrbYdy7pjGTOcXOkz+qWUKVzoOfkOMo2z41tyFd2PRKMBbqeHVcUTtr1vvYVtj80Og93cvcbiTNFKQAT4aCW1sPoduVaLFz/Zs6A2JZfK8OePUjrc1KygBbXJGW4mLMAPlv8x0+6I1U0YbBc4ZyQyGyHgxQKUwnlCmfGFF4lwAE+WiGBzRwvG0WjuwvkjuRGob6Rofv451aIf7GtH/8UPUZg2s6IJl9sGUb3jOShC1FU/dugg8ksqkJE1OyQ3M3w/xcdnWQIiwM+yQOfRcOST/8mB10BZT/O96eO0+M62LyDDKFJZhzvL8ABf8ScsmI79M1GwRTJBGMN96vyzcExyQj99uNz4YBptsJ8FgnVgTIAwop6isD0+L6sHzOIEfD7GwkctGoCPFdyDjUtzkkmeGhWO4fEMpKHTugIBXzinXCGFTq9CT+cQBntaYRtohcw+gByTNqbysDTHntpOPPWVPwn5TjTUN2C4vwer162f798B4vqDSEAE+MX9WnQND+CnB95E90j/vBVEWXoefq9mO5L1M1N25q0AYlh4WIAfrvj6BIFNoHZKEfX+UqgUXe/nbA8WKR+oeTMCG69nyqUhWqAVroEDoBCg+VzEmS+sGhcoD15nnQNrOHlNB9z5eIFavNPt9ufjC6pLEeiTdWSCWEdQHpaPQ88kJsVhZMA+sVRKR2xvb4HL3AOV1wo5XJCyqvMyeKnEro9FM0Aq8ULidQMeJzsfQ+UWZOelh9yyw+HCvnfewueenp1KcjG8i2LXOZCACPBzIOQ7fAoK3v3vI3tx6mYdSz+dL42Uza2V9+CR6vVQBvCSzJc9zPU6wwL8QPkfg/wcgS2Y+ZlM4AQggYAY2JcxzRHAs1Q7KasgxrnfuRYbTAiBWryQaY73jxQvIByXpftJiYsvdJsJuNOot+x9vHRtYHnXQItGMAuH3qgG8dXTfzNpCpUU2nhl2CF2v7ULDz22YybTiM/eoRIQAf4OPZjPYFnnmxvwyvF9GLKOfgazxzZlit6IL9//KPKS02J7cJH3Dgvwo1Xfglqt4HFsk6JiZvupza/R+/3KfoDya/bCRkFx9I+wRVOwJmAmRhATzH8tZdXRYiOG8Ti9U4q88LlmCu7BAD7UuxbNXKo4OTQ6BUYGHNN+ZamwTYIxMinM6eMnUVxWAcMdwq897Q2LD94iARHgxZdCKAGP14fXTx3CR1fP3pGlZsnK+tCy9Xhk5Trx4KYhgbAAb1/9Heh0atSeOYP04gqkGnRou1IHjzEdKtsI3NoESEYGYNMaUZyRhDGLFTqtBs03biInLwfH6xqwvqpiclleD643d6GkICvoUutrP4UiOR0FmWnwedw4dfwElt+9DnGK4EQvnTcb0O8CKkuLg7PC+QCHzQKPQo3R9maoUjKQqJ1K/2q3uuFxTTVTRQO4kWQdKciOTGNuj5eZ62/R2PkdRXAXopryCUY1A/hwMQzh1iWVSaA3RAb4gf4BuF0epKaLFLCRznm+fS4C/Hw7sblZ77B1DC8d/QAX2u6ccrP3llXj8dUboF3kFeFm8gZEBPi2pmZ4vG64ZUpUVZbCPGrBwY9PIjcvC0q3A4XFRdjz5nvYsOlejHp9yM/OwK43d2H9xhq88e5+rCjLh9KYzAA2LsGAk6c+RdXatVA6RpGYkgL74CC8ukSUJchxtL4ThVlJUOkS4RjoQWZJCQ6+/hbcRhPSUtNgUPhgdnjQ0XAD8XmFsPR1o6SsFObeTiQkJEKiN2CwtRk5ebm4dv0mDIZEKPQaNLcMQD3ag6S8QvQODmFpUQ5aWzuwfNVK+NySKQB/u8Gdgu24pYO5CcZN+X5rh78ULzWZXAKXU2COlwDGZA0z0VvHXNM+c5on3qBkte7FtvgkIAL84jvzWHbcOTSAT+ov4PDVs59JtL1KrsSmJatRU7YcyfFiEF0sZxesb0SA72xuwqjNDp9cgVXVlbh8+iySS0rR0toOldsJrUIGbXYe0hJ1aOvoQnZmOk4d+gjN/cOwWR3IKymE3etDAtxQOm242GeD3OdERfVKuC1mWNqaUH7/AzC5R3GirgkJWgUy8otg7e1ESl4Bdr/5Lmw6A/JN8fBZRqHRxaG+ZQBSiRt316xF/416+EypyJY4kJaehout3RjraIMn0QS3TI2qilxcP3YKCSYD+mweWK025BfnITc9DW4fIIUCTqeHZQtQLMDtBngCdZZ9MB7BL5f6rROT5D2A2+NilfWYu4Pl+vubXCWDPkGFsREn3AFWh2hfBNLi4xNVIXnwox1H7Dc/JSAC/Pw8t7letdlmRW1LA07eqENDd0uAY3V2V0NxXkuyCrC6oAJVucVQK8LHCM3u7At7tIgAr4uPQ2N9PYyZOUjUqHDxUh28yjjkGHTwqLVMY3bKFFi6pBx2mx1xcWoMDw3DYrXC7fbC47BCqTeg4UItKlathmVoAAlpmXD0dyNOnwCPRAqX04X01CS0N96EPMGINJMBPq8H9VeuIb+8Arv3HcTda6oR5/NgxOWFfNzHr5EBg04v0hN1GHN6kJpswtXLV1BQXIzmxkbk5uagzzyGTF0c7G43HB4vevsGoJRKYHU4UL6kAg6LCw4nRfUDSqWMBf0RAcx0WzRpd1yDJ22eLhUOp3OiEI7VamVBiDqtFmq1Ek6HP2eVwN7l8cCUpIVcIYPFHDvIk3VAbyRwD66902WC/PRiW7gSEAF+4Z7t7drZiNWKM41XcLmjEd3Dg+gbHZzRVAToRl0iMhKTsDy3CKvzy6FWiqA+I6GGeDh8mlzJl27HnCHH5MF51EEmlfmj7MdbqHQO6ieTy1ja3XQb5cgzDV4mYZeSYI3S7vxc+1ODBIV9hXwB0ayFAg4dDgfLj/f5/MF+LLtA5o/u18ZpycQAr9sLt4Bm0mDSMA2cQD6WLBdVnAxK9a1ZEXytdG8KVeEumv2Ife58CficdrhP/CtU970ASVwinGdfhNRUCFnGZD2CO38X4go/SwnYnC4093Wgrr0Jzf0dIG3f7XEz1k36LsV46jQjSZPKWClxIqYpTMlBaXo2itOzp6QKf5Z7WehzuxsOQKLQQF66lW1V4vP5fN6hFjhP/mKh713cnyiBRSsB1YbvQhKXwADe23fnBFYt2gMRNy5K4DZJQF5wH+SlWyYBHj4PfK5JUpXbNK84rCgBUQKfkQToVs/MNW47c4eJTZSAKIGFKQGJTAHI/C4QpsEvzG2KuxIlIEpAlIAoAVECi1cCIsAv3rMXdy5KQJSAKAFRAgtYAv8f8PIr+0JTcr8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4"/>
          <a:stretch>
            <a:fillRect/>
          </a:stretch>
        </p:blipFill>
        <p:spPr>
          <a:xfrm>
            <a:off x="3359306" y="456527"/>
            <a:ext cx="2603297" cy="1384294"/>
          </a:xfrm>
          <a:prstGeom prst="rect">
            <a:avLst/>
          </a:prstGeom>
        </p:spPr>
      </p:pic>
      <p:pic>
        <p:nvPicPr>
          <p:cNvPr id="14" name="Picture 13"/>
          <p:cNvPicPr>
            <a:picLocks noChangeAspect="1"/>
          </p:cNvPicPr>
          <p:nvPr/>
        </p:nvPicPr>
        <p:blipFill>
          <a:blip r:embed="rId5"/>
          <a:stretch>
            <a:fillRect/>
          </a:stretch>
        </p:blipFill>
        <p:spPr>
          <a:xfrm>
            <a:off x="5942921" y="416018"/>
            <a:ext cx="2696827" cy="1401922"/>
          </a:xfrm>
          <a:prstGeom prst="rect">
            <a:avLst/>
          </a:prstGeom>
        </p:spPr>
      </p:pic>
      <p:pic>
        <p:nvPicPr>
          <p:cNvPr id="19" name="Picture 18"/>
          <p:cNvPicPr>
            <a:picLocks noChangeAspect="1"/>
          </p:cNvPicPr>
          <p:nvPr/>
        </p:nvPicPr>
        <p:blipFill>
          <a:blip r:embed="rId6"/>
          <a:stretch>
            <a:fillRect/>
          </a:stretch>
        </p:blipFill>
        <p:spPr>
          <a:xfrm>
            <a:off x="8681773" y="418767"/>
            <a:ext cx="2741739" cy="1419829"/>
          </a:xfrm>
          <a:prstGeom prst="rect">
            <a:avLst/>
          </a:prstGeom>
        </p:spPr>
      </p:pic>
      <p:pic>
        <p:nvPicPr>
          <p:cNvPr id="20" name="Picture 19"/>
          <p:cNvPicPr>
            <a:picLocks noChangeAspect="1"/>
          </p:cNvPicPr>
          <p:nvPr/>
        </p:nvPicPr>
        <p:blipFill>
          <a:blip r:embed="rId7"/>
          <a:stretch>
            <a:fillRect/>
          </a:stretch>
        </p:blipFill>
        <p:spPr>
          <a:xfrm>
            <a:off x="552453" y="1817941"/>
            <a:ext cx="2799130" cy="1443996"/>
          </a:xfrm>
          <a:prstGeom prst="rect">
            <a:avLst/>
          </a:prstGeom>
        </p:spPr>
      </p:pic>
      <p:pic>
        <p:nvPicPr>
          <p:cNvPr id="21" name="Picture 20"/>
          <p:cNvPicPr>
            <a:picLocks noChangeAspect="1"/>
          </p:cNvPicPr>
          <p:nvPr/>
        </p:nvPicPr>
        <p:blipFill>
          <a:blip r:embed="rId8"/>
          <a:stretch>
            <a:fillRect/>
          </a:stretch>
        </p:blipFill>
        <p:spPr>
          <a:xfrm>
            <a:off x="3348147" y="1856063"/>
            <a:ext cx="2612436" cy="1405321"/>
          </a:xfrm>
          <a:prstGeom prst="rect">
            <a:avLst/>
          </a:prstGeom>
        </p:spPr>
      </p:pic>
      <p:pic>
        <p:nvPicPr>
          <p:cNvPr id="25" name="Picture 24"/>
          <p:cNvPicPr>
            <a:picLocks noChangeAspect="1"/>
          </p:cNvPicPr>
          <p:nvPr/>
        </p:nvPicPr>
        <p:blipFill>
          <a:blip r:embed="rId9"/>
          <a:stretch>
            <a:fillRect/>
          </a:stretch>
        </p:blipFill>
        <p:spPr>
          <a:xfrm>
            <a:off x="5957491" y="1838596"/>
            <a:ext cx="2722262" cy="1420545"/>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11474" y="1845555"/>
            <a:ext cx="2712038" cy="1440113"/>
          </a:xfrm>
          <a:prstGeom prst="rect">
            <a:avLst/>
          </a:prstGeom>
        </p:spPr>
      </p:pic>
      <p:pic>
        <p:nvPicPr>
          <p:cNvPr id="34" name="Picture 33"/>
          <p:cNvPicPr>
            <a:picLocks noChangeAspect="1"/>
          </p:cNvPicPr>
          <p:nvPr/>
        </p:nvPicPr>
        <p:blipFill>
          <a:blip r:embed="rId11"/>
          <a:stretch>
            <a:fillRect/>
          </a:stretch>
        </p:blipFill>
        <p:spPr>
          <a:xfrm>
            <a:off x="3315344" y="3740378"/>
            <a:ext cx="2642148" cy="1404952"/>
          </a:xfrm>
          <a:prstGeom prst="rect">
            <a:avLst/>
          </a:prstGeom>
        </p:spPr>
      </p:pic>
      <p:pic>
        <p:nvPicPr>
          <p:cNvPr id="36" name="Picture 35"/>
          <p:cNvPicPr>
            <a:picLocks noChangeAspect="1"/>
          </p:cNvPicPr>
          <p:nvPr/>
        </p:nvPicPr>
        <p:blipFill>
          <a:blip r:embed="rId12"/>
          <a:stretch>
            <a:fillRect/>
          </a:stretch>
        </p:blipFill>
        <p:spPr>
          <a:xfrm>
            <a:off x="5957492" y="3725073"/>
            <a:ext cx="2772586" cy="1441304"/>
          </a:xfrm>
          <a:prstGeom prst="rect">
            <a:avLst/>
          </a:prstGeom>
        </p:spPr>
      </p:pic>
      <p:pic>
        <p:nvPicPr>
          <p:cNvPr id="37" name="Picture 36"/>
          <p:cNvPicPr>
            <a:picLocks noChangeAspect="1"/>
          </p:cNvPicPr>
          <p:nvPr/>
        </p:nvPicPr>
        <p:blipFill>
          <a:blip r:embed="rId13"/>
          <a:stretch>
            <a:fillRect/>
          </a:stretch>
        </p:blipFill>
        <p:spPr>
          <a:xfrm>
            <a:off x="8711475" y="3698258"/>
            <a:ext cx="2712038" cy="1404448"/>
          </a:xfrm>
          <a:prstGeom prst="rect">
            <a:avLst/>
          </a:prstGeom>
        </p:spPr>
      </p:pic>
      <p:pic>
        <p:nvPicPr>
          <p:cNvPr id="38" name="Picture 37"/>
          <p:cNvPicPr>
            <a:picLocks noChangeAspect="1"/>
          </p:cNvPicPr>
          <p:nvPr/>
        </p:nvPicPr>
        <p:blipFill>
          <a:blip r:embed="rId14"/>
          <a:stretch>
            <a:fillRect/>
          </a:stretch>
        </p:blipFill>
        <p:spPr>
          <a:xfrm>
            <a:off x="460375" y="5132055"/>
            <a:ext cx="2880178" cy="1485806"/>
          </a:xfrm>
          <a:prstGeom prst="rect">
            <a:avLst/>
          </a:prstGeom>
        </p:spPr>
      </p:pic>
      <p:pic>
        <p:nvPicPr>
          <p:cNvPr id="39" name="Picture 38"/>
          <p:cNvPicPr>
            <a:picLocks noChangeAspect="1"/>
          </p:cNvPicPr>
          <p:nvPr/>
        </p:nvPicPr>
        <p:blipFill>
          <a:blip r:embed="rId15"/>
          <a:stretch>
            <a:fillRect/>
          </a:stretch>
        </p:blipFill>
        <p:spPr>
          <a:xfrm>
            <a:off x="3282534" y="5181682"/>
            <a:ext cx="2713308" cy="1432024"/>
          </a:xfrm>
          <a:prstGeom prst="rect">
            <a:avLst/>
          </a:prstGeom>
        </p:spPr>
      </p:pic>
      <p:pic>
        <p:nvPicPr>
          <p:cNvPr id="40" name="Picture 39"/>
          <p:cNvPicPr>
            <a:picLocks noChangeAspect="1"/>
          </p:cNvPicPr>
          <p:nvPr/>
        </p:nvPicPr>
        <p:blipFill>
          <a:blip r:embed="rId16"/>
          <a:stretch>
            <a:fillRect/>
          </a:stretch>
        </p:blipFill>
        <p:spPr>
          <a:xfrm>
            <a:off x="6013481" y="5145330"/>
            <a:ext cx="2716598" cy="1417590"/>
          </a:xfrm>
          <a:prstGeom prst="rect">
            <a:avLst/>
          </a:prstGeom>
        </p:spPr>
      </p:pic>
      <p:pic>
        <p:nvPicPr>
          <p:cNvPr id="41" name="Pictur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30077" y="5094801"/>
            <a:ext cx="2693435" cy="1414839"/>
          </a:xfrm>
          <a:prstGeom prst="rect">
            <a:avLst/>
          </a:prstGeom>
        </p:spPr>
      </p:pic>
    </p:spTree>
    <p:extLst>
      <p:ext uri="{BB962C8B-B14F-4D97-AF65-F5344CB8AC3E}">
        <p14:creationId xmlns:p14="http://schemas.microsoft.com/office/powerpoint/2010/main" val="40271537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964" y="490555"/>
            <a:ext cx="3024888" cy="1484886"/>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02" y="3890754"/>
            <a:ext cx="2793245" cy="1348463"/>
          </a:xfrm>
          <a:prstGeom prst="rect">
            <a:avLst/>
          </a:prstGeom>
        </p:spPr>
      </p:pic>
      <p:sp>
        <p:nvSpPr>
          <p:cNvPr id="2" name="CasellaDiTesto 1">
            <a:extLst>
              <a:ext uri="{FF2B5EF4-FFF2-40B4-BE49-F238E27FC236}">
                <a16:creationId xmlns:a16="http://schemas.microsoft.com/office/drawing/2014/main" id="{F2A3E51E-0CAB-4E48-8C3D-0744FA817940}"/>
              </a:ext>
            </a:extLst>
          </p:cNvPr>
          <p:cNvSpPr txBox="1"/>
          <p:nvPr/>
        </p:nvSpPr>
        <p:spPr>
          <a:xfrm>
            <a:off x="3542745" y="25622"/>
            <a:ext cx="5139159" cy="369332"/>
          </a:xfrm>
          <a:prstGeom prst="rect">
            <a:avLst/>
          </a:prstGeom>
          <a:noFill/>
        </p:spPr>
        <p:txBody>
          <a:bodyPr wrap="square" rtlCol="0">
            <a:spAutoFit/>
          </a:bodyPr>
          <a:lstStyle/>
          <a:p>
            <a:pPr algn="ctr">
              <a:buClr>
                <a:schemeClr val="tx1"/>
              </a:buClr>
            </a:pPr>
            <a:r>
              <a:rPr lang="it-IT" dirty="0">
                <a:latin typeface="Garamond" panose="02020404030301010803" pitchFamily="18" charset="0"/>
              </a:rPr>
              <a:t>Monochromatic</a:t>
            </a:r>
          </a:p>
        </p:txBody>
      </p:sp>
      <p:sp>
        <p:nvSpPr>
          <p:cNvPr id="9" name="CasellaDiTesto 8">
            <a:extLst>
              <a:ext uri="{FF2B5EF4-FFF2-40B4-BE49-F238E27FC236}">
                <a16:creationId xmlns:a16="http://schemas.microsoft.com/office/drawing/2014/main" id="{84E2CABF-1EE5-40F9-8B67-DA4F53B9F692}"/>
              </a:ext>
            </a:extLst>
          </p:cNvPr>
          <p:cNvSpPr txBox="1"/>
          <p:nvPr/>
        </p:nvSpPr>
        <p:spPr>
          <a:xfrm>
            <a:off x="400767" y="210288"/>
            <a:ext cx="2814929" cy="307777"/>
          </a:xfrm>
          <a:prstGeom prst="rect">
            <a:avLst/>
          </a:prstGeom>
          <a:noFill/>
        </p:spPr>
        <p:txBody>
          <a:bodyPr wrap="square" rtlCol="0">
            <a:spAutoFit/>
          </a:bodyPr>
          <a:lstStyle/>
          <a:p>
            <a:r>
              <a:rPr lang="it-IT" sz="1400" dirty="0"/>
              <a:t>- Monochromacy/Achromatopsia</a:t>
            </a:r>
          </a:p>
        </p:txBody>
      </p:sp>
      <p:sp>
        <p:nvSpPr>
          <p:cNvPr id="18" name="CasellaDiTesto 17">
            <a:extLst>
              <a:ext uri="{FF2B5EF4-FFF2-40B4-BE49-F238E27FC236}">
                <a16:creationId xmlns:a16="http://schemas.microsoft.com/office/drawing/2014/main" id="{5A4A1D43-CCBC-4244-966D-EA9E1246CC4C}"/>
              </a:ext>
            </a:extLst>
          </p:cNvPr>
          <p:cNvSpPr txBox="1"/>
          <p:nvPr/>
        </p:nvSpPr>
        <p:spPr>
          <a:xfrm>
            <a:off x="503427" y="3460389"/>
            <a:ext cx="2344091" cy="307777"/>
          </a:xfrm>
          <a:prstGeom prst="rect">
            <a:avLst/>
          </a:prstGeom>
          <a:noFill/>
        </p:spPr>
        <p:txBody>
          <a:bodyPr wrap="square" rtlCol="0">
            <a:spAutoFit/>
          </a:bodyPr>
          <a:lstStyle/>
          <a:p>
            <a:r>
              <a:rPr lang="it-IT" sz="1400" dirty="0"/>
              <a:t>- Blue Cone Monochromacy</a:t>
            </a:r>
          </a:p>
        </p:txBody>
      </p:sp>
      <p:pic>
        <p:nvPicPr>
          <p:cNvPr id="5" name="Picture 4"/>
          <p:cNvPicPr>
            <a:picLocks noChangeAspect="1"/>
          </p:cNvPicPr>
          <p:nvPr/>
        </p:nvPicPr>
        <p:blipFill>
          <a:blip r:embed="rId4"/>
          <a:stretch>
            <a:fillRect/>
          </a:stretch>
        </p:blipFill>
        <p:spPr>
          <a:xfrm>
            <a:off x="3320722" y="492096"/>
            <a:ext cx="2789575" cy="1483345"/>
          </a:xfrm>
          <a:prstGeom prst="rect">
            <a:avLst/>
          </a:prstGeom>
        </p:spPr>
      </p:pic>
      <p:pic>
        <p:nvPicPr>
          <p:cNvPr id="6" name="Picture 5"/>
          <p:cNvPicPr>
            <a:picLocks noChangeAspect="1"/>
          </p:cNvPicPr>
          <p:nvPr/>
        </p:nvPicPr>
        <p:blipFill>
          <a:blip r:embed="rId5"/>
          <a:stretch>
            <a:fillRect/>
          </a:stretch>
        </p:blipFill>
        <p:spPr>
          <a:xfrm>
            <a:off x="6139672" y="496418"/>
            <a:ext cx="2792661" cy="1451741"/>
          </a:xfrm>
          <a:prstGeom prst="rect">
            <a:avLst/>
          </a:prstGeom>
        </p:spPr>
      </p:pic>
      <p:pic>
        <p:nvPicPr>
          <p:cNvPr id="7" name="Picture 6"/>
          <p:cNvPicPr>
            <a:picLocks noChangeAspect="1"/>
          </p:cNvPicPr>
          <p:nvPr/>
        </p:nvPicPr>
        <p:blipFill>
          <a:blip r:embed="rId6"/>
          <a:stretch>
            <a:fillRect/>
          </a:stretch>
        </p:blipFill>
        <p:spPr>
          <a:xfrm>
            <a:off x="8932333" y="490554"/>
            <a:ext cx="2742214" cy="1420075"/>
          </a:xfrm>
          <a:prstGeom prst="rect">
            <a:avLst/>
          </a:prstGeom>
        </p:spPr>
      </p:pic>
      <p:pic>
        <p:nvPicPr>
          <p:cNvPr id="8" name="Picture 7"/>
          <p:cNvPicPr>
            <a:picLocks noChangeAspect="1"/>
          </p:cNvPicPr>
          <p:nvPr/>
        </p:nvPicPr>
        <p:blipFill>
          <a:blip r:embed="rId7"/>
          <a:stretch>
            <a:fillRect/>
          </a:stretch>
        </p:blipFill>
        <p:spPr>
          <a:xfrm>
            <a:off x="374622" y="1893190"/>
            <a:ext cx="2927568" cy="1510254"/>
          </a:xfrm>
          <a:prstGeom prst="rect">
            <a:avLst/>
          </a:prstGeom>
        </p:spPr>
      </p:pic>
      <p:pic>
        <p:nvPicPr>
          <p:cNvPr id="10" name="Picture 9"/>
          <p:cNvPicPr>
            <a:picLocks noChangeAspect="1"/>
          </p:cNvPicPr>
          <p:nvPr/>
        </p:nvPicPr>
        <p:blipFill>
          <a:blip r:embed="rId8"/>
          <a:stretch>
            <a:fillRect/>
          </a:stretch>
        </p:blipFill>
        <p:spPr>
          <a:xfrm>
            <a:off x="3291347" y="1887822"/>
            <a:ext cx="2905812" cy="1533623"/>
          </a:xfrm>
          <a:prstGeom prst="rect">
            <a:avLst/>
          </a:prstGeom>
        </p:spPr>
      </p:pic>
      <p:pic>
        <p:nvPicPr>
          <p:cNvPr id="11" name="Picture 10"/>
          <p:cNvPicPr>
            <a:picLocks noChangeAspect="1"/>
          </p:cNvPicPr>
          <p:nvPr/>
        </p:nvPicPr>
        <p:blipFill>
          <a:blip r:embed="rId9"/>
          <a:stretch>
            <a:fillRect/>
          </a:stretch>
        </p:blipFill>
        <p:spPr>
          <a:xfrm>
            <a:off x="6139672" y="1919336"/>
            <a:ext cx="2792661" cy="1457281"/>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59117" y="1919335"/>
            <a:ext cx="2815067" cy="1484109"/>
          </a:xfrm>
          <a:prstGeom prst="rect">
            <a:avLst/>
          </a:prstGeom>
        </p:spPr>
      </p:pic>
      <p:pic>
        <p:nvPicPr>
          <p:cNvPr id="15" name="Picture 14"/>
          <p:cNvPicPr>
            <a:picLocks noChangeAspect="1"/>
          </p:cNvPicPr>
          <p:nvPr/>
        </p:nvPicPr>
        <p:blipFill>
          <a:blip r:embed="rId11"/>
          <a:stretch>
            <a:fillRect/>
          </a:stretch>
        </p:blipFill>
        <p:spPr>
          <a:xfrm>
            <a:off x="3240238" y="3892084"/>
            <a:ext cx="2635612" cy="1401476"/>
          </a:xfrm>
          <a:prstGeom prst="rect">
            <a:avLst/>
          </a:prstGeom>
        </p:spPr>
      </p:pic>
      <p:pic>
        <p:nvPicPr>
          <p:cNvPr id="16" name="Picture 15"/>
          <p:cNvPicPr>
            <a:picLocks noChangeAspect="1"/>
          </p:cNvPicPr>
          <p:nvPr/>
        </p:nvPicPr>
        <p:blipFill>
          <a:blip r:embed="rId12"/>
          <a:stretch>
            <a:fillRect/>
          </a:stretch>
        </p:blipFill>
        <p:spPr>
          <a:xfrm>
            <a:off x="5936651" y="3768166"/>
            <a:ext cx="2882740" cy="1498567"/>
          </a:xfrm>
          <a:prstGeom prst="rect">
            <a:avLst/>
          </a:prstGeom>
        </p:spPr>
      </p:pic>
      <p:pic>
        <p:nvPicPr>
          <p:cNvPr id="22" name="Picture 21"/>
          <p:cNvPicPr>
            <a:picLocks noChangeAspect="1"/>
          </p:cNvPicPr>
          <p:nvPr/>
        </p:nvPicPr>
        <p:blipFill>
          <a:blip r:embed="rId13"/>
          <a:stretch>
            <a:fillRect/>
          </a:stretch>
        </p:blipFill>
        <p:spPr>
          <a:xfrm>
            <a:off x="8830071" y="3768167"/>
            <a:ext cx="2844113" cy="1472844"/>
          </a:xfrm>
          <a:prstGeom prst="rect">
            <a:avLst/>
          </a:prstGeom>
        </p:spPr>
      </p:pic>
      <p:pic>
        <p:nvPicPr>
          <p:cNvPr id="23" name="Picture 22"/>
          <p:cNvPicPr>
            <a:picLocks noChangeAspect="1"/>
          </p:cNvPicPr>
          <p:nvPr/>
        </p:nvPicPr>
        <p:blipFill>
          <a:blip r:embed="rId14"/>
          <a:stretch>
            <a:fillRect/>
          </a:stretch>
        </p:blipFill>
        <p:spPr>
          <a:xfrm>
            <a:off x="494985" y="5179484"/>
            <a:ext cx="2720711" cy="1403541"/>
          </a:xfrm>
          <a:prstGeom prst="rect">
            <a:avLst/>
          </a:prstGeom>
        </p:spPr>
      </p:pic>
      <p:pic>
        <p:nvPicPr>
          <p:cNvPr id="24" name="Picture 23"/>
          <p:cNvPicPr>
            <a:picLocks noChangeAspect="1"/>
          </p:cNvPicPr>
          <p:nvPr/>
        </p:nvPicPr>
        <p:blipFill>
          <a:blip r:embed="rId15"/>
          <a:stretch>
            <a:fillRect/>
          </a:stretch>
        </p:blipFill>
        <p:spPr>
          <a:xfrm>
            <a:off x="3215696" y="5239217"/>
            <a:ext cx="2710275" cy="1430423"/>
          </a:xfrm>
          <a:prstGeom prst="rect">
            <a:avLst/>
          </a:prstGeom>
        </p:spPr>
      </p:pic>
      <p:pic>
        <p:nvPicPr>
          <p:cNvPr id="27" name="Picture 26"/>
          <p:cNvPicPr>
            <a:picLocks noChangeAspect="1"/>
          </p:cNvPicPr>
          <p:nvPr/>
        </p:nvPicPr>
        <p:blipFill>
          <a:blip r:embed="rId16"/>
          <a:stretch>
            <a:fillRect/>
          </a:stretch>
        </p:blipFill>
        <p:spPr>
          <a:xfrm>
            <a:off x="5986772" y="5266733"/>
            <a:ext cx="2870949" cy="1402907"/>
          </a:xfrm>
          <a:prstGeom prst="rect">
            <a:avLst/>
          </a:prstGeom>
        </p:spPr>
      </p:pic>
      <p:pic>
        <p:nvPicPr>
          <p:cNvPr id="28" name="Picture 27"/>
          <p:cNvPicPr>
            <a:picLocks noChangeAspect="1"/>
          </p:cNvPicPr>
          <p:nvPr/>
        </p:nvPicPr>
        <p:blipFill>
          <a:blip r:embed="rId17"/>
          <a:stretch>
            <a:fillRect/>
          </a:stretch>
        </p:blipFill>
        <p:spPr>
          <a:xfrm>
            <a:off x="8830071" y="5239217"/>
            <a:ext cx="2844113" cy="1430423"/>
          </a:xfrm>
          <a:prstGeom prst="rect">
            <a:avLst/>
          </a:prstGeom>
        </p:spPr>
      </p:pic>
    </p:spTree>
    <p:extLst>
      <p:ext uri="{BB962C8B-B14F-4D97-AF65-F5344CB8AC3E}">
        <p14:creationId xmlns:p14="http://schemas.microsoft.com/office/powerpoint/2010/main" val="42495690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8032" y="357596"/>
            <a:ext cx="10955382" cy="6035040"/>
            <a:chOff x="783771" y="609600"/>
            <a:chExt cx="10563498" cy="5826034"/>
          </a:xfrm>
        </p:grpSpPr>
        <p:sp>
          <p:nvSpPr>
            <p:cNvPr id="3" name="Rectangle 2"/>
            <p:cNvSpPr/>
            <p:nvPr/>
          </p:nvSpPr>
          <p:spPr>
            <a:xfrm>
              <a:off x="783771" y="609600"/>
              <a:ext cx="10563498" cy="5826034"/>
            </a:xfrm>
            <a:prstGeom prst="rect">
              <a:avLst/>
            </a:prstGeom>
            <a:solidFill>
              <a:schemeClr val="bg1">
                <a:lumMod val="9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13" name="Casella di testo 153">
              <a:extLst>
                <a:ext uri="{FF2B5EF4-FFF2-40B4-BE49-F238E27FC236}">
                  <a16:creationId xmlns:a16="http://schemas.microsoft.com/office/drawing/2014/main" id="{EBA77448-07B5-4AF6-95BD-DD0EFA7814C4}"/>
                </a:ext>
              </a:extLst>
            </p:cNvPr>
            <p:cNvSpPr txBox="1"/>
            <p:nvPr/>
          </p:nvSpPr>
          <p:spPr>
            <a:xfrm>
              <a:off x="4311859" y="1067979"/>
              <a:ext cx="3568284" cy="1804488"/>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defRPr/>
              </a:pPr>
              <a:r>
                <a:rPr lang="it-IT" sz="5400" b="1" dirty="0">
                  <a:solidFill>
                    <a:srgbClr val="F1BF00"/>
                  </a:solidFill>
                  <a:latin typeface="Andalus"/>
                  <a:ea typeface="Calibri" panose="020F0502020204030204" pitchFamily="34" charset="0"/>
                  <a:cs typeface="Andalus"/>
                </a:rPr>
                <a:t>Grazie per l'attenzione</a:t>
              </a:r>
              <a:endParaRPr lang="it-IT" sz="6000" b="1" dirty="0">
                <a:solidFill>
                  <a:srgbClr val="F1BF00"/>
                </a:solidFill>
                <a:latin typeface="Andalus"/>
                <a:ea typeface="Calibri" panose="020F0502020204030204" pitchFamily="34" charset="0"/>
                <a:cs typeface="Andalu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1" y="3037930"/>
              <a:ext cx="10563497" cy="3397704"/>
            </a:xfrm>
            <a:prstGeom prst="rect">
              <a:avLst/>
            </a:prstGeom>
          </p:spPr>
        </p:pic>
      </p:grpSp>
    </p:spTree>
    <p:extLst>
      <p:ext uri="{BB962C8B-B14F-4D97-AF65-F5344CB8AC3E}">
        <p14:creationId xmlns:p14="http://schemas.microsoft.com/office/powerpoint/2010/main" val="3360407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6622AE4-7F98-4F7D-9208-8C93D5656F49}"/>
              </a:ext>
            </a:extLst>
          </p:cNvPr>
          <p:cNvSpPr txBox="1"/>
          <p:nvPr/>
        </p:nvSpPr>
        <p:spPr>
          <a:xfrm>
            <a:off x="591290" y="1174167"/>
            <a:ext cx="11095613" cy="646331"/>
          </a:xfrm>
          <a:prstGeom prst="rect">
            <a:avLst/>
          </a:prstGeom>
          <a:noFill/>
        </p:spPr>
        <p:txBody>
          <a:bodyPr wrap="square" rtlCol="0">
            <a:spAutoFit/>
          </a:bodyPr>
          <a:lstStyle/>
          <a:p>
            <a:pPr lvl="0" algn="just">
              <a:defRPr/>
            </a:pP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From the data source </a:t>
            </a:r>
            <a:r>
              <a:rPr lang="en-GB" u="sng" dirty="0">
                <a:solidFill>
                  <a:prstClr val="black"/>
                </a:solidFill>
                <a:latin typeface="Garamond" panose="02020404030301010803" pitchFamily="18" charset="0"/>
                <a:hlinkClick r:id="rId2"/>
              </a:rPr>
              <a:t>https://www.kaggle.com/marcvelmer/barcelona-accidents</a:t>
            </a:r>
            <a:r>
              <a:rPr kumimoji="0" lang="en-GB" b="0" i="0" u="none" strike="noStrike" kern="1200" cap="none" spc="0" normalizeH="0" baseline="0" noProof="0" dirty="0">
                <a:ln>
                  <a:noFill/>
                </a:ln>
                <a:solidFill>
                  <a:prstClr val="black"/>
                </a:solidFill>
                <a:effectLst/>
                <a:uLnTx/>
                <a:uFillTx/>
                <a:latin typeface="Garamond" panose="02020404030301010803" pitchFamily="18" charset="0"/>
                <a:hlinkClick r:id="rId3"/>
              </a:rPr>
              <a:t>, </a:t>
            </a:r>
            <a:r>
              <a:rPr kumimoji="0" lang="en-GB" b="1" i="0" u="none" strike="noStrike" kern="1200" cap="none" spc="0" normalizeH="0" baseline="0" noProof="0" dirty="0">
                <a:ln>
                  <a:noFill/>
                </a:ln>
                <a:solidFill>
                  <a:prstClr val="black"/>
                </a:solidFill>
                <a:effectLst/>
                <a:uLnTx/>
                <a:uFillTx/>
                <a:latin typeface="Garamond" panose="02020404030301010803" pitchFamily="18" charset="0"/>
              </a:rPr>
              <a:t>Four</a:t>
            </a: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 </a:t>
            </a:r>
            <a:r>
              <a:rPr kumimoji="0" lang="en-GB" b="1" i="0" u="none" strike="noStrike" kern="1200" cap="none" spc="0" normalizeH="0" baseline="0" noProof="0" dirty="0">
                <a:ln>
                  <a:noFill/>
                </a:ln>
                <a:solidFill>
                  <a:prstClr val="black"/>
                </a:solidFill>
                <a:effectLst/>
                <a:uLnTx/>
                <a:uFillTx/>
                <a:latin typeface="Garamond" panose="02020404030301010803" pitchFamily="18" charset="0"/>
              </a:rPr>
              <a:t>tables</a:t>
            </a: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 in "csv" format have been selected to complete Accident table</a:t>
            </a:r>
            <a:r>
              <a:rPr kumimoji="0" lang="en-GB" b="0" i="0" u="none" strike="noStrike" kern="1200" cap="none" spc="0" normalizeH="0" noProof="0" dirty="0">
                <a:ln>
                  <a:noFill/>
                </a:ln>
                <a:solidFill>
                  <a:prstClr val="black"/>
                </a:solidFill>
                <a:effectLst/>
                <a:uLnTx/>
                <a:uFillTx/>
                <a:latin typeface="Garamond" panose="02020404030301010803" pitchFamily="18" charset="0"/>
              </a:rPr>
              <a:t> information of initial table</a:t>
            </a: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a:t>
            </a:r>
          </a:p>
        </p:txBody>
      </p:sp>
      <p:sp>
        <p:nvSpPr>
          <p:cNvPr id="7" name="CasellaDiTesto 4">
            <a:extLst>
              <a:ext uri="{FF2B5EF4-FFF2-40B4-BE49-F238E27FC236}">
                <a16:creationId xmlns:a16="http://schemas.microsoft.com/office/drawing/2014/main" id="{C6622AE4-7F98-4F7D-9208-8C93D5656F49}"/>
              </a:ext>
            </a:extLst>
          </p:cNvPr>
          <p:cNvSpPr txBox="1"/>
          <p:nvPr/>
        </p:nvSpPr>
        <p:spPr>
          <a:xfrm>
            <a:off x="591289" y="4448585"/>
            <a:ext cx="11095613" cy="646331"/>
          </a:xfrm>
          <a:prstGeom prst="rect">
            <a:avLst/>
          </a:prstGeom>
          <a:noFill/>
        </p:spPr>
        <p:txBody>
          <a:bodyPr wrap="square" rtlCol="0">
            <a:spAutoFit/>
          </a:bodyPr>
          <a:lstStyle/>
          <a:p>
            <a:pPr lvl="0" algn="just">
              <a:defRPr/>
            </a:pP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From the data source </a:t>
            </a:r>
            <a:r>
              <a:rPr lang="en-GB" u="sng" dirty="0">
                <a:solidFill>
                  <a:prstClr val="black"/>
                </a:solidFill>
                <a:latin typeface="Garamond" panose="02020404030301010803" pitchFamily="18" charset="0"/>
                <a:hlinkClick r:id="rId4"/>
              </a:rPr>
              <a:t>https://opendata-ajuntament.barcelona.cat/data/en/dataset/poblacio-exposada-mapa-estrategic-soroll/resource/2a158068-414b-4dc1-940f-16c4bf03d2cd</a:t>
            </a:r>
            <a:r>
              <a:rPr kumimoji="0" lang="en-GB" b="0" i="0" u="none" strike="noStrike" kern="1200" cap="none" spc="0" normalizeH="0" baseline="0" noProof="0" dirty="0">
                <a:ln>
                  <a:noFill/>
                </a:ln>
                <a:solidFill>
                  <a:prstClr val="black"/>
                </a:solidFill>
                <a:effectLst/>
                <a:uLnTx/>
                <a:uFillTx/>
                <a:latin typeface="Garamond" panose="02020404030301010803" pitchFamily="18" charset="0"/>
                <a:hlinkClick r:id="rId3"/>
              </a:rPr>
              <a:t>, </a:t>
            </a:r>
            <a:r>
              <a:rPr kumimoji="0" lang="en-GB" b="1" i="0" u="none" strike="noStrike" kern="1200" cap="none" spc="0" normalizeH="0" baseline="0" noProof="0" dirty="0">
                <a:ln>
                  <a:noFill/>
                </a:ln>
                <a:solidFill>
                  <a:prstClr val="black"/>
                </a:solidFill>
                <a:effectLst/>
                <a:uLnTx/>
                <a:uFillTx/>
                <a:latin typeface="Garamond" panose="02020404030301010803" pitchFamily="18" charset="0"/>
              </a:rPr>
              <a:t>one</a:t>
            </a: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 </a:t>
            </a:r>
            <a:r>
              <a:rPr kumimoji="0" lang="en-GB" b="1" i="0" u="none" strike="noStrike" kern="1200" cap="none" spc="0" normalizeH="0" baseline="0" noProof="0" dirty="0">
                <a:ln>
                  <a:noFill/>
                </a:ln>
                <a:solidFill>
                  <a:prstClr val="black"/>
                </a:solidFill>
                <a:effectLst/>
                <a:uLnTx/>
                <a:uFillTx/>
                <a:latin typeface="Garamond" panose="02020404030301010803" pitchFamily="18" charset="0"/>
              </a:rPr>
              <a:t>tables</a:t>
            </a:r>
            <a:r>
              <a:rPr kumimoji="0" lang="en-GB" b="0" i="0" u="none" strike="noStrike" kern="1200" cap="none" spc="0" normalizeH="0" baseline="0" noProof="0" dirty="0">
                <a:ln>
                  <a:noFill/>
                </a:ln>
                <a:solidFill>
                  <a:prstClr val="black"/>
                </a:solidFill>
                <a:effectLst/>
                <a:uLnTx/>
                <a:uFillTx/>
                <a:latin typeface="Garamond" panose="02020404030301010803" pitchFamily="18" charset="0"/>
              </a:rPr>
              <a:t> in "csv" format have been selected:</a:t>
            </a:r>
          </a:p>
        </p:txBody>
      </p:sp>
      <p:graphicFrame>
        <p:nvGraphicFramePr>
          <p:cNvPr id="8" name="Table 7"/>
          <p:cNvGraphicFramePr>
            <a:graphicFrameLocks noGrp="1"/>
          </p:cNvGraphicFramePr>
          <p:nvPr>
            <p:extLst>
              <p:ext uri="{D42A27DB-BD31-4B8C-83A1-F6EECF244321}">
                <p14:modId xmlns:p14="http://schemas.microsoft.com/office/powerpoint/2010/main" val="4122512961"/>
              </p:ext>
            </p:extLst>
          </p:nvPr>
        </p:nvGraphicFramePr>
        <p:xfrm>
          <a:off x="1444726" y="5304016"/>
          <a:ext cx="9484529" cy="370840"/>
        </p:xfrm>
        <a:graphic>
          <a:graphicData uri="http://schemas.openxmlformats.org/drawingml/2006/table">
            <a:tbl>
              <a:tblPr bandRow="1">
                <a:tableStyleId>{3C2FFA5D-87B4-456A-9821-1D502468CF0F}</a:tableStyleId>
              </a:tblPr>
              <a:tblGrid>
                <a:gridCol w="9484529">
                  <a:extLst>
                    <a:ext uri="{9D8B030D-6E8A-4147-A177-3AD203B41FA5}">
                      <a16:colId xmlns:a16="http://schemas.microsoft.com/office/drawing/2014/main" val="4211386046"/>
                    </a:ext>
                  </a:extLst>
                </a:gridCol>
              </a:tblGrid>
              <a:tr h="370840">
                <a:tc>
                  <a:txBody>
                    <a:bodyPr/>
                    <a:lstStyle/>
                    <a:p>
                      <a:pPr algn="just" fontAlgn="base"/>
                      <a:r>
                        <a:rPr lang="en-US" sz="1800" b="1" dirty="0">
                          <a:latin typeface="Garamond" panose="02020404030301010803" pitchFamily="18" charset="0"/>
                        </a:rPr>
                        <a:t>Acoustic noise </a:t>
                      </a:r>
                      <a:r>
                        <a:rPr lang="en-US" sz="1800" dirty="0">
                          <a:latin typeface="Garamond" panose="02020404030301010803" pitchFamily="18" charset="0"/>
                        </a:rPr>
                        <a:t>table (2601 records): Contains the</a:t>
                      </a:r>
                      <a:r>
                        <a:rPr lang="en-US" sz="1800" baseline="0" dirty="0">
                          <a:latin typeface="Garamond" panose="02020404030301010803" pitchFamily="18" charset="0"/>
                        </a:rPr>
                        <a:t> information of r</a:t>
                      </a:r>
                      <a:r>
                        <a:rPr lang="en-US" sz="1800" dirty="0">
                          <a:latin typeface="Garamond" panose="02020404030301010803" pitchFamily="18" charset="0"/>
                        </a:rPr>
                        <a:t>ang noise for each</a:t>
                      </a:r>
                      <a:r>
                        <a:rPr lang="en-US" sz="1800" baseline="0" dirty="0">
                          <a:latin typeface="Garamond" panose="02020404030301010803" pitchFamily="18" charset="0"/>
                        </a:rPr>
                        <a:t> district.</a:t>
                      </a:r>
                      <a:endParaRPr lang="en-US" sz="1800" dirty="0">
                        <a:latin typeface="Garamond" panose="02020404030301010803" pitchFamily="18" charset="0"/>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76200" cap="flat" cmpd="sng" algn="ctr">
                      <a:solidFill>
                        <a:srgbClr val="F1BF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65092612"/>
                  </a:ext>
                </a:extLst>
              </a:tr>
            </a:tbl>
          </a:graphicData>
        </a:graphic>
      </p:graphicFrame>
      <p:grpSp>
        <p:nvGrpSpPr>
          <p:cNvPr id="2" name="Group 1"/>
          <p:cNvGrpSpPr/>
          <p:nvPr/>
        </p:nvGrpSpPr>
        <p:grpSpPr>
          <a:xfrm>
            <a:off x="1444727" y="2107148"/>
            <a:ext cx="2182390" cy="1946917"/>
            <a:chOff x="1444727" y="2107148"/>
            <a:chExt cx="2182390" cy="1946917"/>
          </a:xfrm>
        </p:grpSpPr>
        <p:sp>
          <p:nvSpPr>
            <p:cNvPr id="3" name="Rectangle 2"/>
            <p:cNvSpPr/>
            <p:nvPr/>
          </p:nvSpPr>
          <p:spPr>
            <a:xfrm>
              <a:off x="1444727" y="2107148"/>
              <a:ext cx="2182390" cy="1946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2013_Accidents table </a:t>
              </a:r>
            </a:p>
            <a:p>
              <a:pPr algn="ctr"/>
              <a:r>
                <a:rPr lang="en-US" dirty="0">
                  <a:solidFill>
                    <a:schemeClr val="tx1"/>
                  </a:solidFill>
                  <a:latin typeface="Garamond" panose="02020404030301010803" pitchFamily="18" charset="0"/>
                </a:rPr>
                <a:t>8612 records</a:t>
              </a:r>
            </a:p>
          </p:txBody>
        </p:sp>
        <p:cxnSp>
          <p:nvCxnSpPr>
            <p:cNvPr id="14" name="Straight Connector 13"/>
            <p:cNvCxnSpPr/>
            <p:nvPr/>
          </p:nvCxnSpPr>
          <p:spPr>
            <a:xfrm>
              <a:off x="1444727" y="4051344"/>
              <a:ext cx="2182390"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878773" y="2104427"/>
            <a:ext cx="2182390" cy="1946917"/>
            <a:chOff x="3878773" y="2104427"/>
            <a:chExt cx="2182390" cy="1946917"/>
          </a:xfrm>
        </p:grpSpPr>
        <p:sp>
          <p:nvSpPr>
            <p:cNvPr id="10" name="Rectangle 9"/>
            <p:cNvSpPr/>
            <p:nvPr/>
          </p:nvSpPr>
          <p:spPr>
            <a:xfrm>
              <a:off x="3878773" y="2104427"/>
              <a:ext cx="2182390" cy="1946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2014_Accidents table </a:t>
              </a:r>
            </a:p>
            <a:p>
              <a:pPr algn="ctr"/>
              <a:r>
                <a:rPr lang="en-US" dirty="0">
                  <a:solidFill>
                    <a:schemeClr val="tx1"/>
                  </a:solidFill>
                  <a:latin typeface="Garamond" panose="02020404030301010803" pitchFamily="18" charset="0"/>
                </a:rPr>
                <a:t>8777 records</a:t>
              </a:r>
            </a:p>
          </p:txBody>
        </p:sp>
        <p:cxnSp>
          <p:nvCxnSpPr>
            <p:cNvPr id="15" name="Straight Connector 14"/>
            <p:cNvCxnSpPr/>
            <p:nvPr/>
          </p:nvCxnSpPr>
          <p:spPr>
            <a:xfrm>
              <a:off x="3878773" y="4051344"/>
              <a:ext cx="2182390"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6312819" y="2104427"/>
            <a:ext cx="2182390" cy="1946917"/>
            <a:chOff x="6312819" y="2104427"/>
            <a:chExt cx="2182390" cy="1946917"/>
          </a:xfrm>
        </p:grpSpPr>
        <p:sp>
          <p:nvSpPr>
            <p:cNvPr id="12" name="Rectangle 11"/>
            <p:cNvSpPr/>
            <p:nvPr/>
          </p:nvSpPr>
          <p:spPr>
            <a:xfrm>
              <a:off x="6312819" y="2104427"/>
              <a:ext cx="2182390" cy="1946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2015_Accidents</a:t>
              </a:r>
              <a:r>
                <a:rPr lang="en-US" dirty="0">
                  <a:solidFill>
                    <a:schemeClr val="tx1"/>
                  </a:solidFill>
                  <a:latin typeface="Garamond" panose="02020404030301010803" pitchFamily="18" charset="0"/>
                </a:rPr>
                <a:t> </a:t>
              </a:r>
              <a:r>
                <a:rPr lang="en-US" b="1" dirty="0">
                  <a:solidFill>
                    <a:schemeClr val="tx1"/>
                  </a:solidFill>
                  <a:latin typeface="Garamond" panose="02020404030301010803" pitchFamily="18" charset="0"/>
                </a:rPr>
                <a:t>table</a:t>
              </a:r>
              <a:r>
                <a:rPr lang="en-US" dirty="0">
                  <a:solidFill>
                    <a:schemeClr val="tx1"/>
                  </a:solidFill>
                  <a:latin typeface="Garamond" panose="02020404030301010803" pitchFamily="18" charset="0"/>
                </a:rPr>
                <a:t> </a:t>
              </a:r>
            </a:p>
            <a:p>
              <a:pPr algn="ctr"/>
              <a:r>
                <a:rPr lang="en-US" dirty="0">
                  <a:solidFill>
                    <a:schemeClr val="tx1"/>
                  </a:solidFill>
                  <a:latin typeface="Garamond" panose="02020404030301010803" pitchFamily="18" charset="0"/>
                </a:rPr>
                <a:t>9104 records</a:t>
              </a:r>
            </a:p>
          </p:txBody>
        </p:sp>
        <p:cxnSp>
          <p:nvCxnSpPr>
            <p:cNvPr id="16" name="Straight Connector 15"/>
            <p:cNvCxnSpPr/>
            <p:nvPr/>
          </p:nvCxnSpPr>
          <p:spPr>
            <a:xfrm>
              <a:off x="6312819" y="4031431"/>
              <a:ext cx="2182390"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746865" y="2037035"/>
            <a:ext cx="2182390" cy="1974483"/>
            <a:chOff x="8746865" y="2037035"/>
            <a:chExt cx="2182390" cy="1974483"/>
          </a:xfrm>
        </p:grpSpPr>
        <p:sp>
          <p:nvSpPr>
            <p:cNvPr id="13" name="Rectangle 12"/>
            <p:cNvSpPr/>
            <p:nvPr/>
          </p:nvSpPr>
          <p:spPr>
            <a:xfrm>
              <a:off x="8746865" y="2037035"/>
              <a:ext cx="2182390" cy="19469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aramond" panose="02020404030301010803" pitchFamily="18" charset="0"/>
                </a:rPr>
                <a:t>2016_Accidents</a:t>
              </a:r>
              <a:r>
                <a:rPr lang="en-US" dirty="0">
                  <a:solidFill>
                    <a:schemeClr val="tx1"/>
                  </a:solidFill>
                  <a:latin typeface="Garamond" panose="02020404030301010803" pitchFamily="18" charset="0"/>
                </a:rPr>
                <a:t> </a:t>
              </a:r>
              <a:r>
                <a:rPr lang="en-US" b="1" dirty="0">
                  <a:solidFill>
                    <a:schemeClr val="tx1"/>
                  </a:solidFill>
                  <a:latin typeface="Garamond" panose="02020404030301010803" pitchFamily="18" charset="0"/>
                </a:rPr>
                <a:t>table</a:t>
              </a:r>
              <a:r>
                <a:rPr lang="en-US" dirty="0">
                  <a:solidFill>
                    <a:schemeClr val="tx1"/>
                  </a:solidFill>
                  <a:latin typeface="Garamond" panose="02020404030301010803" pitchFamily="18" charset="0"/>
                </a:rPr>
                <a:t> </a:t>
              </a:r>
            </a:p>
            <a:p>
              <a:pPr algn="ctr"/>
              <a:r>
                <a:rPr lang="en-US" dirty="0">
                  <a:solidFill>
                    <a:schemeClr val="tx1"/>
                  </a:solidFill>
                  <a:latin typeface="Garamond" panose="02020404030301010803" pitchFamily="18" charset="0"/>
                </a:rPr>
                <a:t>9344 records</a:t>
              </a:r>
            </a:p>
          </p:txBody>
        </p:sp>
        <p:cxnSp>
          <p:nvCxnSpPr>
            <p:cNvPr id="17" name="Straight Connector 16"/>
            <p:cNvCxnSpPr/>
            <p:nvPr/>
          </p:nvCxnSpPr>
          <p:spPr>
            <a:xfrm>
              <a:off x="8746865" y="4011518"/>
              <a:ext cx="2182390"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566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95" y="809902"/>
            <a:ext cx="4688861" cy="5233848"/>
          </a:xfrm>
          <a:prstGeom prst="rect">
            <a:avLst/>
          </a:prstGeom>
        </p:spPr>
      </p:pic>
      <p:sp>
        <p:nvSpPr>
          <p:cNvPr id="6" name="Rettangolo 5">
            <a:extLst>
              <a:ext uri="{FF2B5EF4-FFF2-40B4-BE49-F238E27FC236}">
                <a16:creationId xmlns:a16="http://schemas.microsoft.com/office/drawing/2014/main" id="{E8E3EFB6-CF9B-490F-A372-2378CC0B9424}"/>
              </a:ext>
            </a:extLst>
          </p:cNvPr>
          <p:cNvSpPr/>
          <p:nvPr/>
        </p:nvSpPr>
        <p:spPr>
          <a:xfrm>
            <a:off x="5608320" y="809901"/>
            <a:ext cx="5843451" cy="529481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r>
              <a:rPr lang="en-US" sz="7200" b="1" dirty="0">
                <a:solidFill>
                  <a:schemeClr val="tx1"/>
                </a:solidFill>
                <a:latin typeface="Andalus" panose="02020603050405020304" pitchFamily="18" charset="-78"/>
                <a:ea typeface="+mj-ea"/>
                <a:cs typeface="Andalus" panose="02020603050405020304" pitchFamily="18" charset="-78"/>
              </a:rPr>
              <a:t>Business Questions</a:t>
            </a:r>
          </a:p>
        </p:txBody>
      </p:sp>
      <p:cxnSp>
        <p:nvCxnSpPr>
          <p:cNvPr id="8" name="Straight Connector 7"/>
          <p:cNvCxnSpPr/>
          <p:nvPr/>
        </p:nvCxnSpPr>
        <p:spPr>
          <a:xfrm>
            <a:off x="705396" y="6078584"/>
            <a:ext cx="4688861" cy="0"/>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680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37519" y="893532"/>
            <a:ext cx="10979715" cy="5129138"/>
            <a:chOff x="672354" y="457378"/>
            <a:chExt cx="10979715" cy="5129138"/>
          </a:xfrm>
        </p:grpSpPr>
        <p:grpSp>
          <p:nvGrpSpPr>
            <p:cNvPr id="7" name="Group 6"/>
            <p:cNvGrpSpPr/>
            <p:nvPr/>
          </p:nvGrpSpPr>
          <p:grpSpPr>
            <a:xfrm>
              <a:off x="1271452" y="508203"/>
              <a:ext cx="10380617" cy="5078313"/>
              <a:chOff x="430403" y="201975"/>
              <a:chExt cx="11296357" cy="5744396"/>
            </a:xfrm>
          </p:grpSpPr>
          <p:sp>
            <p:nvSpPr>
              <p:cNvPr id="4" name="CasellaDiTesto 3">
                <a:extLst>
                  <a:ext uri="{FF2B5EF4-FFF2-40B4-BE49-F238E27FC236}">
                    <a16:creationId xmlns:a16="http://schemas.microsoft.com/office/drawing/2014/main" id="{5B2BD227-5B2B-4F2B-9916-E28DF560F0DD}"/>
                  </a:ext>
                </a:extLst>
              </p:cNvPr>
              <p:cNvSpPr txBox="1"/>
              <p:nvPr/>
            </p:nvSpPr>
            <p:spPr>
              <a:xfrm>
                <a:off x="430403" y="201975"/>
                <a:ext cx="11296357" cy="5744396"/>
              </a:xfrm>
              <a:prstGeom prst="rect">
                <a:avLst/>
              </a:prstGeom>
              <a:solidFill>
                <a:schemeClr val="bg1">
                  <a:lumMod val="95000"/>
                </a:schemeClr>
              </a:solidFill>
            </p:spPr>
            <p:txBody>
              <a:bodyPr wrap="square" lIns="91440" tIns="45720" rIns="91440" bIns="45720" rtlCol="0" anchor="t">
                <a:spAutoFit/>
              </a:bodyPr>
              <a:lstStyle/>
              <a:p>
                <a:pPr lvl="0">
                  <a:defRPr/>
                </a:pPr>
                <a:r>
                  <a:rPr lang="en-US" dirty="0">
                    <a:solidFill>
                      <a:prstClr val="black"/>
                    </a:solidFill>
                    <a:latin typeface="Garamond" panose="02020404030301010803" pitchFamily="18" charset="0"/>
                  </a:rPr>
                  <a:t>The business questions to which the report aims to answer are: </a:t>
                </a:r>
              </a:p>
              <a:p>
                <a:pPr lvl="0">
                  <a:defRPr/>
                </a:pPr>
                <a:endParaRPr lang="en-US" dirty="0">
                  <a:solidFill>
                    <a:prstClr val="black"/>
                  </a:solidFill>
                  <a:latin typeface="Garamond" panose="02020404030301010803" pitchFamily="18" charset="0"/>
                </a:endParaRPr>
              </a:p>
              <a:p>
                <a:pPr marL="285750" lvl="0" indent="-285750">
                  <a:buFont typeface="Arial" panose="020B0604020202020204" pitchFamily="34" charset="0"/>
                  <a:buChar char="•"/>
                  <a:defRPr/>
                </a:pPr>
                <a:r>
                  <a:rPr lang="en-US" dirty="0">
                    <a:solidFill>
                      <a:prstClr val="black"/>
                    </a:solidFill>
                    <a:latin typeface="Garamond" panose="02020404030301010803" pitchFamily="18" charset="0"/>
                  </a:rPr>
                  <a:t>Regarding </a:t>
                </a:r>
                <a:r>
                  <a:rPr lang="en-US" b="1" dirty="0">
                    <a:solidFill>
                      <a:prstClr val="black"/>
                    </a:solidFill>
                    <a:latin typeface="Garamond" panose="02020404030301010803" pitchFamily="18" charset="0"/>
                  </a:rPr>
                  <a:t>Demographic</a:t>
                </a:r>
                <a:r>
                  <a:rPr lang="en-US" dirty="0">
                    <a:solidFill>
                      <a:prstClr val="black"/>
                    </a:solidFill>
                    <a:latin typeface="Garamond" panose="02020404030301010803" pitchFamily="18" charset="0"/>
                  </a:rPr>
                  <a:t>:</a:t>
                </a:r>
              </a:p>
              <a:p>
                <a:pPr lvl="0">
                  <a:defRPr/>
                </a:pPr>
                <a:r>
                  <a:rPr lang="en-US" dirty="0">
                    <a:solidFill>
                      <a:prstClr val="black"/>
                    </a:solidFill>
                    <a:latin typeface="Garamond" panose="02020404030301010803" pitchFamily="18" charset="0"/>
                  </a:rPr>
                  <a:t>How many people live in Barcelona and how is the distribution of these people in districts?</a:t>
                </a:r>
              </a:p>
              <a:p>
                <a:pPr lvl="0">
                  <a:defRPr/>
                </a:pPr>
                <a:r>
                  <a:rPr lang="en-US" dirty="0">
                    <a:solidFill>
                      <a:prstClr val="black"/>
                    </a:solidFill>
                    <a:latin typeface="Garamond" panose="02020404030301010803" pitchFamily="18" charset="0"/>
                  </a:rPr>
                  <a:t>How did population change during years divided by gender?</a:t>
                </a:r>
              </a:p>
              <a:p>
                <a:pPr lvl="0">
                  <a:defRPr/>
                </a:pPr>
                <a:r>
                  <a:rPr lang="en-US" dirty="0">
                    <a:solidFill>
                      <a:prstClr val="black"/>
                    </a:solidFill>
                    <a:latin typeface="Garamond" panose="02020404030301010803" pitchFamily="18" charset="0"/>
                  </a:rPr>
                  <a:t>Do people tend to have children?</a:t>
                </a:r>
              </a:p>
              <a:p>
                <a:pPr lvl="0">
                  <a:defRPr/>
                </a:pPr>
                <a:r>
                  <a:rPr lang="en-US" dirty="0">
                    <a:solidFill>
                      <a:prstClr val="black"/>
                    </a:solidFill>
                    <a:latin typeface="Garamond" panose="02020404030301010803" pitchFamily="18" charset="0"/>
                  </a:rPr>
                  <a:t>How is the distribution of age of population? </a:t>
                </a:r>
              </a:p>
              <a:p>
                <a:pPr>
                  <a:defRPr/>
                </a:pPr>
                <a:r>
                  <a:rPr lang="en-US" dirty="0">
                    <a:latin typeface="Garamond" panose="02020404030301010803" pitchFamily="18" charset="0"/>
                  </a:rPr>
                  <a:t>How death is distributed across the age?</a:t>
                </a:r>
              </a:p>
              <a:p>
                <a:pPr>
                  <a:defRPr/>
                </a:pPr>
                <a:endParaRPr lang="en-US" dirty="0">
                  <a:solidFill>
                    <a:prstClr val="black"/>
                  </a:solidFill>
                  <a:latin typeface="Garamond" panose="02020404030301010803" pitchFamily="18" charset="0"/>
                </a:endParaRPr>
              </a:p>
              <a:p>
                <a:pPr marL="285750" lvl="0" indent="-285750">
                  <a:buFont typeface="Arial" panose="020B0604020202020204" pitchFamily="34" charset="0"/>
                  <a:buChar char="•"/>
                  <a:defRPr/>
                </a:pPr>
                <a:r>
                  <a:rPr lang="en-US" dirty="0">
                    <a:solidFill>
                      <a:prstClr val="black"/>
                    </a:solidFill>
                    <a:latin typeface="Garamond" panose="02020404030301010803" pitchFamily="18" charset="0"/>
                  </a:rPr>
                  <a:t>Regarding </a:t>
                </a:r>
                <a:r>
                  <a:rPr lang="en-US" b="1" dirty="0">
                    <a:solidFill>
                      <a:prstClr val="black"/>
                    </a:solidFill>
                    <a:latin typeface="Garamond" panose="02020404030301010803" pitchFamily="18" charset="0"/>
                  </a:rPr>
                  <a:t>Life Quality</a:t>
                </a:r>
                <a:r>
                  <a:rPr lang="en-US" dirty="0">
                    <a:solidFill>
                      <a:prstClr val="black"/>
                    </a:solidFill>
                    <a:latin typeface="Garamond" panose="02020404030301010803" pitchFamily="18" charset="0"/>
                  </a:rPr>
                  <a:t>:</a:t>
                </a:r>
              </a:p>
              <a:p>
                <a:pPr>
                  <a:defRPr/>
                </a:pPr>
                <a:r>
                  <a:rPr lang="en-US" dirty="0">
                    <a:latin typeface="Garamond"/>
                  </a:rPr>
                  <a:t>At which level of noise pollution I can expect to live?  </a:t>
                </a:r>
                <a:endParaRPr lang="en-US" dirty="0">
                  <a:latin typeface="Garamond" panose="02020404030301010803" pitchFamily="18" charset="0"/>
                </a:endParaRPr>
              </a:p>
              <a:p>
                <a:pPr>
                  <a:defRPr/>
                </a:pPr>
                <a:r>
                  <a:rPr lang="en-US" dirty="0">
                    <a:latin typeface="Garamond"/>
                  </a:rPr>
                  <a:t>What is the air quality of the districts? </a:t>
                </a:r>
                <a:endParaRPr lang="en-US" dirty="0">
                  <a:latin typeface="Garamond" panose="02020404030301010803" pitchFamily="18" charset="0"/>
                </a:endParaRPr>
              </a:p>
              <a:p>
                <a:pPr lvl="0">
                  <a:defRPr/>
                </a:pPr>
                <a:r>
                  <a:rPr lang="en-US" dirty="0">
                    <a:solidFill>
                      <a:prstClr val="black"/>
                    </a:solidFill>
                    <a:latin typeface="Garamond" panose="02020404030301010803" pitchFamily="18" charset="0"/>
                  </a:rPr>
                  <a:t>Which transportation is more accessible in the city?</a:t>
                </a:r>
              </a:p>
              <a:p>
                <a:pPr lvl="0">
                  <a:defRPr/>
                </a:pPr>
                <a:endParaRPr lang="en-US" dirty="0">
                  <a:solidFill>
                    <a:prstClr val="black"/>
                  </a:solidFill>
                  <a:latin typeface="Garamond" panose="02020404030301010803" pitchFamily="18" charset="0"/>
                </a:endParaRPr>
              </a:p>
              <a:p>
                <a:pPr marL="285750" lvl="0" indent="-285750">
                  <a:buFont typeface="Arial" panose="020B0604020202020204" pitchFamily="34" charset="0"/>
                  <a:buChar char="•"/>
                  <a:defRPr/>
                </a:pPr>
                <a:r>
                  <a:rPr lang="en-US" dirty="0">
                    <a:solidFill>
                      <a:prstClr val="black"/>
                    </a:solidFill>
                    <a:latin typeface="Garamond" panose="02020404030301010803" pitchFamily="18" charset="0"/>
                  </a:rPr>
                  <a:t>Regarding </a:t>
                </a:r>
                <a:r>
                  <a:rPr lang="en-US" b="1" dirty="0">
                    <a:solidFill>
                      <a:prstClr val="black"/>
                    </a:solidFill>
                    <a:latin typeface="Garamond" panose="02020404030301010803" pitchFamily="18" charset="0"/>
                  </a:rPr>
                  <a:t>Immigrants</a:t>
                </a:r>
                <a:r>
                  <a:rPr lang="en-US" dirty="0">
                    <a:solidFill>
                      <a:prstClr val="black"/>
                    </a:solidFill>
                    <a:latin typeface="Garamond" panose="02020404030301010803" pitchFamily="18" charset="0"/>
                  </a:rPr>
                  <a:t>:</a:t>
                </a:r>
              </a:p>
              <a:p>
                <a:pPr lvl="0">
                  <a:defRPr/>
                </a:pPr>
                <a:r>
                  <a:rPr lang="it-IT" dirty="0">
                    <a:solidFill>
                      <a:prstClr val="black"/>
                    </a:solidFill>
                    <a:latin typeface="Garamond" panose="02020404030301010803" pitchFamily="18" charset="0"/>
                  </a:rPr>
                  <a:t>What is the number of immigrants in Barcelona?</a:t>
                </a:r>
              </a:p>
              <a:p>
                <a:pPr>
                  <a:defRPr/>
                </a:pPr>
                <a:r>
                  <a:rPr lang="it-IT" dirty="0">
                    <a:latin typeface="Garamond"/>
                  </a:rPr>
                  <a:t>What is most frequent nationality in Barcelona? </a:t>
                </a:r>
              </a:p>
              <a:p>
                <a:pPr>
                  <a:defRPr/>
                </a:pPr>
                <a:r>
                  <a:rPr lang="it-IT" dirty="0">
                    <a:latin typeface="Garamond"/>
                  </a:rPr>
                  <a:t>At what age people tend to migrate more to Barcelona? </a:t>
                </a:r>
                <a:endParaRPr lang="en-US" dirty="0">
                  <a:solidFill>
                    <a:prstClr val="black"/>
                  </a:solidFill>
                  <a:latin typeface="Garamond" panose="02020404030301010803" pitchFamily="18" charset="0"/>
                </a:endParaRPr>
              </a:p>
            </p:txBody>
          </p:sp>
          <p:cxnSp>
            <p:nvCxnSpPr>
              <p:cNvPr id="6" name="Straight Connector 5"/>
              <p:cNvCxnSpPr/>
              <p:nvPr/>
            </p:nvCxnSpPr>
            <p:spPr>
              <a:xfrm>
                <a:off x="430403" y="222883"/>
                <a:ext cx="0" cy="927797"/>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
          <p:nvSpPr>
            <p:cNvPr id="8" name="Rettangolo 5">
              <a:extLst>
                <a:ext uri="{FF2B5EF4-FFF2-40B4-BE49-F238E27FC236}">
                  <a16:creationId xmlns:a16="http://schemas.microsoft.com/office/drawing/2014/main" id="{E8E3EFB6-CF9B-490F-A372-2378CC0B9424}"/>
                </a:ext>
              </a:extLst>
            </p:cNvPr>
            <p:cNvSpPr/>
            <p:nvPr/>
          </p:nvSpPr>
          <p:spPr>
            <a:xfrm>
              <a:off x="672354" y="457378"/>
              <a:ext cx="599098" cy="5129138"/>
            </a:xfrm>
            <a:prstGeom prst="rect">
              <a:avLst/>
            </a:prstGeom>
            <a:noFill/>
            <a:ln>
              <a:noFill/>
            </a:ln>
          </p:spPr>
          <p:style>
            <a:lnRef idx="2">
              <a:schemeClr val="dk1"/>
            </a:lnRef>
            <a:fillRef idx="1">
              <a:schemeClr val="lt1"/>
            </a:fillRef>
            <a:effectRef idx="0">
              <a:schemeClr val="dk1"/>
            </a:effectRef>
            <a:fontRef idx="minor">
              <a:schemeClr val="dk1"/>
            </a:fontRef>
          </p:style>
          <p:txBody>
            <a:bodyPr vert="vert270" rtlCol="0" anchor="ctr"/>
            <a:lstStyle/>
            <a:p>
              <a:r>
                <a:rPr lang="en-US" sz="1600" b="1" dirty="0">
                  <a:solidFill>
                    <a:schemeClr val="tx1"/>
                  </a:solidFill>
                  <a:latin typeface="Andalus" panose="02020603050405020304" pitchFamily="18" charset="-78"/>
                  <a:ea typeface="+mj-ea"/>
                  <a:cs typeface="Andalus" panose="02020603050405020304" pitchFamily="18" charset="-78"/>
                </a:rPr>
                <a:t>Business Questions </a:t>
              </a:r>
              <a:r>
                <a:rPr lang="en-US" sz="1400" b="1" dirty="0">
                  <a:solidFill>
                    <a:schemeClr val="tx1"/>
                  </a:solidFill>
                  <a:latin typeface="Andalus" panose="02020603050405020304" pitchFamily="18" charset="-78"/>
                  <a:ea typeface="+mj-ea"/>
                  <a:cs typeface="Andalus" panose="02020603050405020304" pitchFamily="18" charset="-78"/>
                </a:rPr>
                <a:t>1</a:t>
              </a:r>
              <a:endParaRPr lang="en-US" sz="1600" b="1" dirty="0">
                <a:solidFill>
                  <a:schemeClr val="tx1"/>
                </a:solidFill>
                <a:latin typeface="Andalus" panose="02020603050405020304" pitchFamily="18" charset="-78"/>
                <a:ea typeface="+mj-ea"/>
                <a:cs typeface="Andalus" panose="02020603050405020304" pitchFamily="18" charset="-78"/>
              </a:endParaRPr>
            </a:p>
          </p:txBody>
        </p:sp>
      </p:grpSp>
    </p:spTree>
    <p:extLst>
      <p:ext uri="{BB962C8B-B14F-4D97-AF65-F5344CB8AC3E}">
        <p14:creationId xmlns:p14="http://schemas.microsoft.com/office/powerpoint/2010/main" val="17247561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25687" y="752444"/>
            <a:ext cx="10979715" cy="5355312"/>
            <a:chOff x="617099" y="875694"/>
            <a:chExt cx="10979715" cy="5355312"/>
          </a:xfrm>
        </p:grpSpPr>
        <p:grpSp>
          <p:nvGrpSpPr>
            <p:cNvPr id="2" name="Group 1"/>
            <p:cNvGrpSpPr/>
            <p:nvPr/>
          </p:nvGrpSpPr>
          <p:grpSpPr>
            <a:xfrm>
              <a:off x="617099" y="875694"/>
              <a:ext cx="10979715" cy="5355312"/>
              <a:chOff x="574766" y="740228"/>
              <a:chExt cx="10979715" cy="5355312"/>
            </a:xfrm>
          </p:grpSpPr>
          <p:sp>
            <p:nvSpPr>
              <p:cNvPr id="4" name="CasellaDiTesto 3">
                <a:extLst>
                  <a:ext uri="{FF2B5EF4-FFF2-40B4-BE49-F238E27FC236}">
                    <a16:creationId xmlns:a16="http://schemas.microsoft.com/office/drawing/2014/main" id="{5B2BD227-5B2B-4F2B-9916-E28DF560F0DD}"/>
                  </a:ext>
                </a:extLst>
              </p:cNvPr>
              <p:cNvSpPr txBox="1"/>
              <p:nvPr/>
            </p:nvSpPr>
            <p:spPr>
              <a:xfrm>
                <a:off x="574766" y="740228"/>
                <a:ext cx="10380617" cy="5355312"/>
              </a:xfrm>
              <a:prstGeom prst="rect">
                <a:avLst/>
              </a:prstGeom>
              <a:solidFill>
                <a:schemeClr val="bg1">
                  <a:lumMod val="95000"/>
                </a:schemeClr>
              </a:solidFill>
            </p:spPr>
            <p:txBody>
              <a:bodyPr wrap="square" lIns="91440" tIns="45720" rIns="91440" bIns="45720" rtlCol="0" anchor="t">
                <a:spAutoFit/>
              </a:bodyPr>
              <a:lstStyle/>
              <a:p>
                <a:pPr marL="285750" lvl="0" indent="-285750">
                  <a:buFont typeface="Arial" panose="020B0604020202020204" pitchFamily="34" charset="0"/>
                  <a:buChar char="•"/>
                  <a:defRPr/>
                </a:pPr>
                <a:r>
                  <a:rPr lang="en-US" dirty="0">
                    <a:solidFill>
                      <a:prstClr val="black"/>
                    </a:solidFill>
                    <a:latin typeface="Garamond" panose="02020404030301010803" pitchFamily="18" charset="0"/>
                  </a:rPr>
                  <a:t>Regarding </a:t>
                </a:r>
                <a:r>
                  <a:rPr lang="en-US" b="1" dirty="0">
                    <a:solidFill>
                      <a:prstClr val="black"/>
                    </a:solidFill>
                    <a:latin typeface="Garamond" panose="02020404030301010803" pitchFamily="18" charset="0"/>
                  </a:rPr>
                  <a:t>Accidents</a:t>
                </a:r>
                <a:r>
                  <a:rPr lang="en-US" dirty="0">
                    <a:solidFill>
                      <a:prstClr val="black"/>
                    </a:solidFill>
                    <a:latin typeface="Garamond" panose="02020404030301010803" pitchFamily="18" charset="0"/>
                  </a:rPr>
                  <a:t>:</a:t>
                </a:r>
                <a:endParaRPr lang="it-IT" dirty="0">
                  <a:solidFill>
                    <a:prstClr val="black"/>
                  </a:solidFill>
                  <a:latin typeface="Garamond" panose="02020404030301010803" pitchFamily="18" charset="0"/>
                </a:endParaRPr>
              </a:p>
              <a:p>
                <a:pPr lvl="0">
                  <a:defRPr/>
                </a:pPr>
                <a:r>
                  <a:rPr lang="en-US" dirty="0">
                    <a:solidFill>
                      <a:prstClr val="black"/>
                    </a:solidFill>
                    <a:latin typeface="Garamond" panose="02020404030301010803" pitchFamily="18" charset="0"/>
                  </a:rPr>
                  <a:t>In what hour number of accidents are higher?</a:t>
                </a:r>
              </a:p>
              <a:p>
                <a:pPr lvl="0">
                  <a:defRPr/>
                </a:pPr>
                <a:r>
                  <a:rPr lang="en-US" dirty="0">
                    <a:solidFill>
                      <a:prstClr val="black"/>
                    </a:solidFill>
                    <a:latin typeface="Garamond" panose="02020404030301010803" pitchFamily="18" charset="0"/>
                  </a:rPr>
                  <a:t>Is the number of accidents different at weekends?</a:t>
                </a:r>
              </a:p>
              <a:p>
                <a:pPr lvl="0">
                  <a:defRPr/>
                </a:pPr>
                <a:r>
                  <a:rPr lang="en-US" dirty="0">
                    <a:solidFill>
                      <a:prstClr val="black"/>
                    </a:solidFill>
                    <a:latin typeface="Garamond" panose="02020404030301010803" pitchFamily="18" charset="0"/>
                  </a:rPr>
                  <a:t>Is the number of accidents changed over the years?</a:t>
                </a:r>
              </a:p>
              <a:p>
                <a:pPr lvl="0">
                  <a:defRPr/>
                </a:pPr>
                <a:r>
                  <a:rPr lang="en-US" dirty="0">
                    <a:solidFill>
                      <a:prstClr val="black"/>
                    </a:solidFill>
                    <a:latin typeface="Garamond" panose="02020404030301010803" pitchFamily="18" charset="0"/>
                  </a:rPr>
                  <a:t>In which month number of accidents are higher?</a:t>
                </a:r>
              </a:p>
              <a:p>
                <a:pPr>
                  <a:defRPr/>
                </a:pPr>
                <a:r>
                  <a:rPr lang="en-US" dirty="0">
                    <a:latin typeface="Garamond"/>
                  </a:rPr>
                  <a:t>In what district more accidents happen? </a:t>
                </a:r>
                <a:endParaRPr lang="en-US" dirty="0">
                  <a:latin typeface="Garamond" panose="02020404030301010803" pitchFamily="18" charset="0"/>
                </a:endParaRPr>
              </a:p>
              <a:p>
                <a:pPr>
                  <a:defRPr/>
                </a:pPr>
                <a:endParaRPr lang="en-US" dirty="0">
                  <a:latin typeface="Garamond" panose="02020404030301010803" pitchFamily="18" charset="0"/>
                </a:endParaRPr>
              </a:p>
              <a:p>
                <a:pPr marL="285750" indent="-285750">
                  <a:buFont typeface="Arial" panose="020B0604020202020204" pitchFamily="34" charset="0"/>
                  <a:buChar char="•"/>
                  <a:defRPr/>
                </a:pPr>
                <a:r>
                  <a:rPr lang="en-US" dirty="0">
                    <a:solidFill>
                      <a:prstClr val="black"/>
                    </a:solidFill>
                    <a:latin typeface="Garamond" panose="02020404030301010803" pitchFamily="18" charset="0"/>
                  </a:rPr>
                  <a:t>Regarding </a:t>
                </a:r>
                <a:r>
                  <a:rPr lang="en-US" b="1" dirty="0">
                    <a:solidFill>
                      <a:prstClr val="black"/>
                    </a:solidFill>
                    <a:latin typeface="Garamond" panose="02020404030301010803" pitchFamily="18" charset="0"/>
                  </a:rPr>
                  <a:t>Unemployment:</a:t>
                </a:r>
              </a:p>
              <a:p>
                <a:pPr>
                  <a:defRPr/>
                </a:pPr>
                <a:r>
                  <a:rPr lang="en-US" dirty="0">
                    <a:latin typeface="Garamond"/>
                  </a:rPr>
                  <a:t>What is the unemployment rate in Barcelona</a:t>
                </a:r>
              </a:p>
              <a:p>
                <a:pPr lvl="0">
                  <a:defRPr/>
                </a:pPr>
                <a:r>
                  <a:rPr lang="en-US" dirty="0">
                    <a:solidFill>
                      <a:prstClr val="black"/>
                    </a:solidFill>
                    <a:latin typeface="Garamond" panose="02020404030301010803" pitchFamily="18" charset="0"/>
                  </a:rPr>
                  <a:t>How did the unemployment rate change during the years?</a:t>
                </a:r>
              </a:p>
              <a:p>
                <a:pPr>
                  <a:defRPr/>
                </a:pPr>
                <a:r>
                  <a:rPr lang="en-US" dirty="0">
                    <a:latin typeface="Garamond"/>
                  </a:rPr>
                  <a:t>Does Women have an higher unemployment rate than men?</a:t>
                </a:r>
              </a:p>
              <a:p>
                <a:pPr>
                  <a:defRPr/>
                </a:pPr>
                <a:r>
                  <a:rPr lang="en-US" dirty="0">
                    <a:latin typeface="Garamond"/>
                  </a:rPr>
                  <a:t>What district has a higher/lower unemployment rate? </a:t>
                </a:r>
              </a:p>
              <a:p>
                <a:pPr>
                  <a:defRPr/>
                </a:pPr>
                <a:endParaRPr lang="it-IT" dirty="0">
                  <a:solidFill>
                    <a:prstClr val="black"/>
                  </a:solidFill>
                  <a:latin typeface="Garamond" panose="02020404030301010803" pitchFamily="18" charset="0"/>
                </a:endParaRPr>
              </a:p>
              <a:p>
                <a:pPr marL="285750" lvl="0" indent="-285750">
                  <a:buFont typeface="Arial" panose="020B0604020202020204" pitchFamily="34" charset="0"/>
                  <a:buChar char="•"/>
                  <a:defRPr/>
                </a:pPr>
                <a:r>
                  <a:rPr lang="en-US" dirty="0">
                    <a:solidFill>
                      <a:prstClr val="black"/>
                    </a:solidFill>
                    <a:latin typeface="Garamond" panose="02020404030301010803" pitchFamily="18" charset="0"/>
                  </a:rPr>
                  <a:t>Regarding </a:t>
                </a:r>
                <a:r>
                  <a:rPr lang="en-US" b="1" dirty="0">
                    <a:solidFill>
                      <a:prstClr val="black"/>
                    </a:solidFill>
                    <a:latin typeface="Garamond" panose="02020404030301010803" pitchFamily="18" charset="0"/>
                  </a:rPr>
                  <a:t>Life expectancy</a:t>
                </a:r>
                <a:r>
                  <a:rPr lang="en-US" dirty="0">
                    <a:solidFill>
                      <a:prstClr val="black"/>
                    </a:solidFill>
                    <a:latin typeface="Garamond" panose="02020404030301010803" pitchFamily="18" charset="0"/>
                  </a:rPr>
                  <a:t>:</a:t>
                </a:r>
              </a:p>
              <a:p>
                <a:pPr lvl="0">
                  <a:defRPr/>
                </a:pPr>
                <a:r>
                  <a:rPr lang="en-US" dirty="0">
                    <a:solidFill>
                      <a:prstClr val="black"/>
                    </a:solidFill>
                    <a:latin typeface="Garamond" panose="02020404030301010803" pitchFamily="18" charset="0"/>
                  </a:rPr>
                  <a:t>How much is life expectancy in city of Barcelona?</a:t>
                </a:r>
              </a:p>
              <a:p>
                <a:pPr>
                  <a:defRPr/>
                </a:pPr>
                <a:r>
                  <a:rPr lang="en-US" dirty="0">
                    <a:latin typeface="Garamond"/>
                  </a:rPr>
                  <a:t>Do women live more than men in Barcelona?</a:t>
                </a:r>
              </a:p>
              <a:p>
                <a:pPr lvl="0">
                  <a:defRPr/>
                </a:pPr>
                <a:r>
                  <a:rPr lang="en-US" dirty="0">
                    <a:solidFill>
                      <a:prstClr val="black"/>
                    </a:solidFill>
                    <a:latin typeface="Garamond" panose="02020404030301010803" pitchFamily="18" charset="0"/>
                  </a:rPr>
                  <a:t>How life expectancy change in each district?</a:t>
                </a:r>
              </a:p>
              <a:p>
                <a:pPr>
                  <a:defRPr/>
                </a:pPr>
                <a:r>
                  <a:rPr lang="en-US" dirty="0">
                    <a:latin typeface="Garamond" panose="02020404030301010803" pitchFamily="18" charset="0"/>
                  </a:rPr>
                  <a:t>Is there a district with a better life expectancy?</a:t>
                </a:r>
              </a:p>
              <a:p>
                <a:pPr lvl="0">
                  <a:defRPr/>
                </a:pPr>
                <a:r>
                  <a:rPr lang="en-US" dirty="0">
                    <a:latin typeface="Garamond"/>
                  </a:rPr>
                  <a:t>How life expectancy changed during years?</a:t>
                </a:r>
              </a:p>
            </p:txBody>
          </p:sp>
          <p:sp>
            <p:nvSpPr>
              <p:cNvPr id="8" name="Rettangolo 5">
                <a:extLst>
                  <a:ext uri="{FF2B5EF4-FFF2-40B4-BE49-F238E27FC236}">
                    <a16:creationId xmlns:a16="http://schemas.microsoft.com/office/drawing/2014/main" id="{E8E3EFB6-CF9B-490F-A372-2378CC0B9424}"/>
                  </a:ext>
                </a:extLst>
              </p:cNvPr>
              <p:cNvSpPr/>
              <p:nvPr/>
            </p:nvSpPr>
            <p:spPr>
              <a:xfrm>
                <a:off x="10955383" y="966402"/>
                <a:ext cx="599098" cy="5129138"/>
              </a:xfrm>
              <a:prstGeom prst="rect">
                <a:avLst/>
              </a:prstGeom>
              <a:noFill/>
              <a:ln>
                <a:noFill/>
              </a:ln>
            </p:spPr>
            <p:style>
              <a:lnRef idx="2">
                <a:schemeClr val="dk1"/>
              </a:lnRef>
              <a:fillRef idx="1">
                <a:schemeClr val="lt1"/>
              </a:fillRef>
              <a:effectRef idx="0">
                <a:schemeClr val="dk1"/>
              </a:effectRef>
              <a:fontRef idx="minor">
                <a:schemeClr val="dk1"/>
              </a:fontRef>
            </p:style>
            <p:txBody>
              <a:bodyPr vert="vert270" rtlCol="0" anchor="ctr"/>
              <a:lstStyle/>
              <a:p>
                <a:r>
                  <a:rPr lang="en-US" sz="1600" b="1" dirty="0">
                    <a:solidFill>
                      <a:schemeClr val="tx1"/>
                    </a:solidFill>
                    <a:latin typeface="Andalus" panose="02020603050405020304" pitchFamily="18" charset="-78"/>
                    <a:ea typeface="+mj-ea"/>
                    <a:cs typeface="Andalus" panose="02020603050405020304" pitchFamily="18" charset="-78"/>
                  </a:rPr>
                  <a:t>Business Questions </a:t>
                </a:r>
                <a:r>
                  <a:rPr lang="en-US" sz="1400" b="1" dirty="0">
                    <a:solidFill>
                      <a:schemeClr val="tx1"/>
                    </a:solidFill>
                    <a:latin typeface="Andalus" panose="02020603050405020304" pitchFamily="18" charset="-78"/>
                    <a:ea typeface="+mj-ea"/>
                    <a:cs typeface="Andalus" panose="02020603050405020304" pitchFamily="18" charset="-78"/>
                  </a:rPr>
                  <a:t>2</a:t>
                </a:r>
              </a:p>
            </p:txBody>
          </p:sp>
        </p:grpSp>
        <p:cxnSp>
          <p:nvCxnSpPr>
            <p:cNvPr id="6" name="Straight Connector 5"/>
            <p:cNvCxnSpPr/>
            <p:nvPr/>
          </p:nvCxnSpPr>
          <p:spPr>
            <a:xfrm>
              <a:off x="10997716" y="875694"/>
              <a:ext cx="0" cy="820216"/>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9951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E8E3EFB6-CF9B-490F-A372-2378CC0B9424}"/>
              </a:ext>
            </a:extLst>
          </p:cNvPr>
          <p:cNvSpPr/>
          <p:nvPr/>
        </p:nvSpPr>
        <p:spPr>
          <a:xfrm>
            <a:off x="705396" y="844736"/>
            <a:ext cx="6057514" cy="523384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endParaRPr lang="en-US" sz="7200" b="1" dirty="0">
              <a:solidFill>
                <a:schemeClr val="tx1"/>
              </a:solidFill>
              <a:latin typeface="Andalus" panose="02020603050405020304" pitchFamily="18" charset="-78"/>
              <a:ea typeface="+mj-ea"/>
              <a:cs typeface="Andalus" panose="02020603050405020304" pitchFamily="18" charset="-78"/>
            </a:endParaRPr>
          </a:p>
          <a:p>
            <a:endParaRPr lang="en-US" sz="7200" b="1" dirty="0">
              <a:solidFill>
                <a:schemeClr val="tx1"/>
              </a:solidFill>
              <a:latin typeface="Andalus" panose="02020603050405020304" pitchFamily="18" charset="-78"/>
              <a:ea typeface="+mj-ea"/>
              <a:cs typeface="Andalus" panose="02020603050405020304" pitchFamily="18" charset="-78"/>
            </a:endParaRPr>
          </a:p>
          <a:p>
            <a:r>
              <a:rPr lang="en-US" sz="7200" b="1" dirty="0">
                <a:solidFill>
                  <a:schemeClr val="tx1"/>
                </a:solidFill>
                <a:latin typeface="Andalus" panose="02020603050405020304" pitchFamily="18" charset="-78"/>
                <a:ea typeface="+mj-ea"/>
                <a:cs typeface="Andalus" panose="02020603050405020304" pitchFamily="18" charset="-78"/>
              </a:rPr>
              <a:t>Dimensional Fact Model DFM</a:t>
            </a:r>
          </a:p>
        </p:txBody>
      </p:sp>
      <p:pic>
        <p:nvPicPr>
          <p:cNvPr id="7" name="Picture 6"/>
          <p:cNvPicPr>
            <a:picLocks noChangeAspect="1"/>
          </p:cNvPicPr>
          <p:nvPr/>
        </p:nvPicPr>
        <p:blipFill rotWithShape="1">
          <a:blip r:embed="rId2"/>
          <a:srcRect l="9797" r="3427"/>
          <a:stretch/>
        </p:blipFill>
        <p:spPr>
          <a:xfrm>
            <a:off x="6705599" y="844736"/>
            <a:ext cx="4715937" cy="5233848"/>
          </a:xfrm>
          <a:prstGeom prst="rect">
            <a:avLst/>
          </a:prstGeom>
        </p:spPr>
      </p:pic>
      <p:cxnSp>
        <p:nvCxnSpPr>
          <p:cNvPr id="4" name="Straight Connector 3"/>
          <p:cNvCxnSpPr/>
          <p:nvPr/>
        </p:nvCxnSpPr>
        <p:spPr>
          <a:xfrm>
            <a:off x="11451771" y="844736"/>
            <a:ext cx="0" cy="5233848"/>
          </a:xfrm>
          <a:prstGeom prst="line">
            <a:avLst/>
          </a:prstGeom>
          <a:ln w="76200">
            <a:solidFill>
              <a:srgbClr val="F1B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880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0043AD21315E478DF68095BCF71797" ma:contentTypeVersion="8" ma:contentTypeDescription="Create a new document." ma:contentTypeScope="" ma:versionID="d55ba8ae2f048d8d3f696651a0fb6c37">
  <xsd:schema xmlns:xsd="http://www.w3.org/2001/XMLSchema" xmlns:xs="http://www.w3.org/2001/XMLSchema" xmlns:p="http://schemas.microsoft.com/office/2006/metadata/properties" xmlns:ns2="23b33c67-e8c8-4e8f-b4b1-f02ee9a31fbd" xmlns:ns3="7c7912cc-6da6-4f90-9255-9ad68d4469a7" targetNamespace="http://schemas.microsoft.com/office/2006/metadata/properties" ma:root="true" ma:fieldsID="631858c0cd77d1b7af482371e5b6da87" ns2:_="" ns3:_="">
    <xsd:import namespace="23b33c67-e8c8-4e8f-b4b1-f02ee9a31fbd"/>
    <xsd:import namespace="7c7912cc-6da6-4f90-9255-9ad68d4469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b33c67-e8c8-4e8f-b4b1-f02ee9a31f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7912cc-6da6-4f90-9255-9ad68d4469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838505-BF25-4B1D-84B6-2D29CE8A3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b33c67-e8c8-4e8f-b4b1-f02ee9a31fbd"/>
    <ds:schemaRef ds:uri="7c7912cc-6da6-4f90-9255-9ad68d4469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C5650D-317C-44BF-AE9B-F4E2063FB837}">
  <ds:schemaRefs>
    <ds:schemaRef ds:uri="http://purl.org/dc/elements/1.1/"/>
    <ds:schemaRef ds:uri="http://purl.org/dc/terms/"/>
    <ds:schemaRef ds:uri="7c7912cc-6da6-4f90-9255-9ad68d4469a7"/>
    <ds:schemaRef ds:uri="http://purl.org/dc/dcmitype/"/>
    <ds:schemaRef ds:uri="23b33c67-e8c8-4e8f-b4b1-f02ee9a31fbd"/>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44E00A4-64C6-4483-BE18-9C5541B593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2173</TotalTime>
  <Words>2063</Words>
  <Application>Microsoft Office PowerPoint</Application>
  <PresentationFormat>Widescreen</PresentationFormat>
  <Paragraphs>241</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Andalus</vt:lpstr>
      <vt:lpstr>Arial</vt:lpstr>
      <vt:lpstr>Calibri</vt:lpstr>
      <vt:lpstr>Calibri Light</vt:lpstr>
      <vt:lpstr>Garamond</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Dashboard</vt:lpstr>
      <vt:lpstr>Demographic Dashboard</vt:lpstr>
      <vt:lpstr>Population</vt:lpstr>
      <vt:lpstr>Death by Age</vt:lpstr>
      <vt:lpstr>Population by District</vt:lpstr>
      <vt:lpstr>Life Quality Dashboard</vt:lpstr>
      <vt:lpstr>% Of Population exposed to a Pollution Noise Level by District</vt:lpstr>
      <vt:lpstr>Air quality by district</vt:lpstr>
      <vt:lpstr>Accidents Dashboard</vt:lpstr>
      <vt:lpstr>Accidents per Hour</vt:lpstr>
      <vt:lpstr>Number of accidents per Month</vt:lpstr>
      <vt:lpstr>Unemployment Dashboard</vt:lpstr>
      <vt:lpstr>PowerPoint Presentation</vt:lpstr>
      <vt:lpstr>PowerPoint Presentation</vt:lpstr>
      <vt:lpstr>Immigrants Dashboard</vt:lpstr>
      <vt:lpstr>Immigrants</vt:lpstr>
      <vt:lpstr>Life expectancy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Martina Allegra</dc:creator>
  <cp:lastModifiedBy>ANAHITA ESFANDIARYFARD</cp:lastModifiedBy>
  <cp:revision>187</cp:revision>
  <dcterms:created xsi:type="dcterms:W3CDTF">2020-07-12T14:22:54Z</dcterms:created>
  <dcterms:modified xsi:type="dcterms:W3CDTF">2021-07-05T21:14:27Z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0x010100230043AD21315E478DF68095BCF71797</vt:lpwstr>
  </property>
</Properties>
</file>